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1"/>
  </p:notesMasterIdLst>
  <p:handoutMasterIdLst>
    <p:handoutMasterId r:id="rId42"/>
  </p:handoutMasterIdLst>
  <p:sldIdLst>
    <p:sldId id="528" r:id="rId2"/>
    <p:sldId id="704" r:id="rId3"/>
    <p:sldId id="723" r:id="rId4"/>
    <p:sldId id="527" r:id="rId5"/>
    <p:sldId id="705" r:id="rId6"/>
    <p:sldId id="706" r:id="rId7"/>
    <p:sldId id="707" r:id="rId8"/>
    <p:sldId id="711" r:id="rId9"/>
    <p:sldId id="727" r:id="rId10"/>
    <p:sldId id="715" r:id="rId11"/>
    <p:sldId id="714" r:id="rId12"/>
    <p:sldId id="725" r:id="rId13"/>
    <p:sldId id="713" r:id="rId14"/>
    <p:sldId id="734" r:id="rId15"/>
    <p:sldId id="735" r:id="rId16"/>
    <p:sldId id="717" r:id="rId17"/>
    <p:sldId id="718" r:id="rId18"/>
    <p:sldId id="726" r:id="rId19"/>
    <p:sldId id="728" r:id="rId20"/>
    <p:sldId id="719" r:id="rId21"/>
    <p:sldId id="729" r:id="rId22"/>
    <p:sldId id="721" r:id="rId23"/>
    <p:sldId id="709" r:id="rId24"/>
    <p:sldId id="722" r:id="rId25"/>
    <p:sldId id="731" r:id="rId26"/>
    <p:sldId id="732" r:id="rId27"/>
    <p:sldId id="733" r:id="rId28"/>
    <p:sldId id="739" r:id="rId29"/>
    <p:sldId id="740" r:id="rId30"/>
    <p:sldId id="703" r:id="rId31"/>
    <p:sldId id="730" r:id="rId32"/>
    <p:sldId id="674" r:id="rId33"/>
    <p:sldId id="736" r:id="rId34"/>
    <p:sldId id="691" r:id="rId35"/>
    <p:sldId id="737" r:id="rId36"/>
    <p:sldId id="689" r:id="rId37"/>
    <p:sldId id="570" r:id="rId38"/>
    <p:sldId id="738" r:id="rId39"/>
    <p:sldId id="702" r:id="rId40"/>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59" autoAdjust="0"/>
  </p:normalViewPr>
  <p:slideViewPr>
    <p:cSldViewPr>
      <p:cViewPr>
        <p:scale>
          <a:sx n="60" d="100"/>
          <a:sy n="60" d="100"/>
        </p:scale>
        <p:origin x="-3090" y="-15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eaLnBrk="1" hangingPunct="1">
              <a:defRPr sz="1200" smtClean="0"/>
            </a:lvl1pPr>
          </a:lstStyle>
          <a:p>
            <a:pPr>
              <a:defRPr/>
            </a:pPr>
            <a:endParaRPr lang="en-US" dirty="0"/>
          </a:p>
        </p:txBody>
      </p:sp>
      <p:sp>
        <p:nvSpPr>
          <p:cNvPr id="81923" name="Rectangle 3"/>
          <p:cNvSpPr>
            <a:spLocks noGrp="1" noChangeArrowheads="1"/>
          </p:cNvSpPr>
          <p:nvPr>
            <p:ph type="dt" sz="quarter" idx="1"/>
          </p:nvPr>
        </p:nvSpPr>
        <p:spPr bwMode="auto">
          <a:xfrm>
            <a:off x="397993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algn="r" eaLnBrk="1" hangingPunct="1">
              <a:defRPr sz="1200" smtClean="0"/>
            </a:lvl1pPr>
          </a:lstStyle>
          <a:p>
            <a:pPr>
              <a:defRPr/>
            </a:pPr>
            <a:endParaRPr lang="en-US" dirty="0"/>
          </a:p>
        </p:txBody>
      </p:sp>
      <p:sp>
        <p:nvSpPr>
          <p:cNvPr id="81924" name="Rectangle 4"/>
          <p:cNvSpPr>
            <a:spLocks noGrp="1" noChangeArrowheads="1"/>
          </p:cNvSpPr>
          <p:nvPr>
            <p:ph type="ftr" sz="quarter" idx="2"/>
          </p:nvPr>
        </p:nvSpPr>
        <p:spPr bwMode="auto">
          <a:xfrm>
            <a:off x="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eaLnBrk="1" hangingPunct="1">
              <a:defRPr sz="1200" smtClean="0"/>
            </a:lvl1pPr>
          </a:lstStyle>
          <a:p>
            <a:pPr>
              <a:defRPr/>
            </a:pPr>
            <a:endParaRPr lang="en-US" dirty="0"/>
          </a:p>
        </p:txBody>
      </p:sp>
      <p:sp>
        <p:nvSpPr>
          <p:cNvPr id="81925" name="Rectangle 5"/>
          <p:cNvSpPr>
            <a:spLocks noGrp="1" noChangeArrowheads="1"/>
          </p:cNvSpPr>
          <p:nvPr>
            <p:ph type="sldNum" sz="quarter" idx="3"/>
          </p:nvPr>
        </p:nvSpPr>
        <p:spPr bwMode="auto">
          <a:xfrm>
            <a:off x="397993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eaLnBrk="1" hangingPunct="1">
              <a:defRPr sz="1200" smtClean="0"/>
            </a:lvl1pPr>
          </a:lstStyle>
          <a:p>
            <a:pPr>
              <a:defRPr/>
            </a:pPr>
            <a:fld id="{2ED6737F-F269-4AE9-9B9F-55068F948E32}" type="slidenum">
              <a:rPr lang="en-US"/>
              <a:pPr>
                <a:defRPr/>
              </a:pPr>
              <a:t>‹#›</a:t>
            </a:fld>
            <a:endParaRPr lang="en-US" dirty="0"/>
          </a:p>
        </p:txBody>
      </p:sp>
    </p:spTree>
    <p:extLst>
      <p:ext uri="{BB962C8B-B14F-4D97-AF65-F5344CB8AC3E}">
        <p14:creationId xmlns:p14="http://schemas.microsoft.com/office/powerpoint/2010/main" val="985698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eaLnBrk="1" hangingPunct="1">
              <a:defRPr sz="1200" smtClean="0"/>
            </a:lvl1pPr>
          </a:lstStyle>
          <a:p>
            <a:pPr>
              <a:defRPr/>
            </a:pPr>
            <a:endParaRPr lang="en-US" dirty="0"/>
          </a:p>
        </p:txBody>
      </p:sp>
      <p:sp>
        <p:nvSpPr>
          <p:cNvPr id="31747" name="Rectangle 3"/>
          <p:cNvSpPr>
            <a:spLocks noGrp="1" noChangeArrowheads="1"/>
          </p:cNvSpPr>
          <p:nvPr>
            <p:ph type="dt" idx="1"/>
          </p:nvPr>
        </p:nvSpPr>
        <p:spPr bwMode="auto">
          <a:xfrm>
            <a:off x="397993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algn="r" eaLnBrk="1" hangingPunct="1">
              <a:defRPr sz="1200" smtClean="0"/>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702628" y="4423331"/>
            <a:ext cx="5621020" cy="419052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eaLnBrk="1" hangingPunct="1">
              <a:defRPr sz="1200" smtClean="0"/>
            </a:lvl1pPr>
          </a:lstStyle>
          <a:p>
            <a:pPr>
              <a:defRPr/>
            </a:pPr>
            <a:endParaRPr lang="en-US" dirty="0"/>
          </a:p>
        </p:txBody>
      </p:sp>
      <p:sp>
        <p:nvSpPr>
          <p:cNvPr id="31751" name="Rectangle 7"/>
          <p:cNvSpPr>
            <a:spLocks noGrp="1" noChangeArrowheads="1"/>
          </p:cNvSpPr>
          <p:nvPr>
            <p:ph type="sldNum" sz="quarter" idx="5"/>
          </p:nvPr>
        </p:nvSpPr>
        <p:spPr bwMode="auto">
          <a:xfrm>
            <a:off x="397993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eaLnBrk="1" hangingPunct="1">
              <a:defRPr sz="1200" smtClean="0"/>
            </a:lvl1pPr>
          </a:lstStyle>
          <a:p>
            <a:pPr>
              <a:defRPr/>
            </a:pPr>
            <a:fld id="{99ABD417-01D6-4B4E-91DF-7757093F23AE}" type="slidenum">
              <a:rPr lang="en-US"/>
              <a:pPr>
                <a:defRPr/>
              </a:pPr>
              <a:t>‹#›</a:t>
            </a:fld>
            <a:endParaRPr lang="en-US" dirty="0"/>
          </a:p>
        </p:txBody>
      </p:sp>
    </p:spTree>
    <p:extLst>
      <p:ext uri="{BB962C8B-B14F-4D97-AF65-F5344CB8AC3E}">
        <p14:creationId xmlns:p14="http://schemas.microsoft.com/office/powerpoint/2010/main" val="3932965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dirty="0"/>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dirty="0"/>
            </a:p>
          </p:txBody>
        </p:sp>
      </p:grpSp>
      <p:pic>
        <p:nvPicPr>
          <p:cNvPr id="8" name="Picture 1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6172200"/>
            <a:ext cx="29702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26" name="Rectangle 6"/>
          <p:cNvSpPr>
            <a:spLocks noGrp="1" noChangeArrowheads="1"/>
          </p:cNvSpPr>
          <p:nvPr>
            <p:ph type="ctrTitle"/>
          </p:nvPr>
        </p:nvSpPr>
        <p:spPr>
          <a:xfrm>
            <a:off x="1443038" y="985838"/>
            <a:ext cx="7239000" cy="1444625"/>
          </a:xfrm>
        </p:spPr>
        <p:txBody>
          <a:bodyPr/>
          <a:lstStyle>
            <a:lvl1pPr>
              <a:defRPr sz="4000"/>
            </a:lvl1pPr>
          </a:lstStyle>
          <a:p>
            <a:r>
              <a:rPr lang="en-US" smtClean="0"/>
              <a:t>Click to edit Master title style</a:t>
            </a:r>
            <a:endParaRPr lang="en-US" dirty="0"/>
          </a:p>
        </p:txBody>
      </p:sp>
      <p:sp>
        <p:nvSpPr>
          <p:cNvPr id="440327" name="Rectangle 7"/>
          <p:cNvSpPr>
            <a:spLocks noGrp="1" noChangeArrowheads="1"/>
          </p:cNvSpPr>
          <p:nvPr>
            <p:ph type="subTitle" idx="1"/>
          </p:nvPr>
        </p:nvSpPr>
        <p:spPr>
          <a:xfrm>
            <a:off x="1443038" y="3427413"/>
            <a:ext cx="7239000" cy="1752600"/>
          </a:xfrm>
        </p:spPr>
        <p:txBody>
          <a:bodyPr>
            <a:normAutofit/>
          </a:bodyPr>
          <a:lstStyle>
            <a:lvl1pPr marL="0" indent="0">
              <a:buFont typeface="Wingdings" pitchFamily="2" charset="2"/>
              <a:buNone/>
              <a:defRPr/>
            </a:lvl1pPr>
          </a:lstStyle>
          <a:p>
            <a:r>
              <a:rPr lang="en-US" smtClean="0"/>
              <a:t>Click to edit Master subtitle style</a:t>
            </a:r>
            <a:endParaRPr lang="en-US" dirty="0"/>
          </a:p>
        </p:txBody>
      </p:sp>
      <p:sp>
        <p:nvSpPr>
          <p:cNvPr id="9" name="Rectangle 8"/>
          <p:cNvSpPr>
            <a:spLocks noGrp="1" noChangeArrowheads="1"/>
          </p:cNvSpPr>
          <p:nvPr>
            <p:ph type="dt" sz="half" idx="10"/>
          </p:nvPr>
        </p:nvSpPr>
        <p:spPr/>
        <p:txBody>
          <a:bodyPr/>
          <a:lstStyle>
            <a:lvl1pPr>
              <a:defRPr smtClean="0"/>
            </a:lvl1pPr>
          </a:lstStyle>
          <a:p>
            <a:pPr>
              <a:defRPr/>
            </a:pPr>
            <a:endParaRPr lang="en-US" dirty="0"/>
          </a:p>
        </p:txBody>
      </p:sp>
      <p:sp>
        <p:nvSpPr>
          <p:cNvPr id="10" name="Rectangle 9"/>
          <p:cNvSpPr>
            <a:spLocks noGrp="1" noChangeArrowheads="1"/>
          </p:cNvSpPr>
          <p:nvPr>
            <p:ph type="ftr" sz="quarter" idx="11"/>
          </p:nvPr>
        </p:nvSpPr>
        <p:spPr/>
        <p:txBody>
          <a:bodyPr/>
          <a:lstStyle>
            <a:lvl1pPr>
              <a:defRPr smtClean="0"/>
            </a:lvl1pPr>
          </a:lstStyle>
          <a:p>
            <a:pPr>
              <a:defRPr/>
            </a:pPr>
            <a:endParaRPr lang="en-US" dirty="0"/>
          </a:p>
        </p:txBody>
      </p:sp>
      <p:sp>
        <p:nvSpPr>
          <p:cNvPr id="11" name="Rectangle 10"/>
          <p:cNvSpPr>
            <a:spLocks noGrp="1" noChangeArrowheads="1"/>
          </p:cNvSpPr>
          <p:nvPr>
            <p:ph type="sldNum" sz="quarter" idx="12"/>
          </p:nvPr>
        </p:nvSpPr>
        <p:spPr/>
        <p:txBody>
          <a:bodyPr/>
          <a:lstStyle>
            <a:lvl1pPr>
              <a:defRPr smtClean="0"/>
            </a:lvl1pPr>
          </a:lstStyle>
          <a:p>
            <a:pPr>
              <a:defRPr/>
            </a:pPr>
            <a:fld id="{1855501E-4206-44AD-9749-7D2B72F856A3}" type="slidenum">
              <a:rPr lang="en-US"/>
              <a:pPr>
                <a:defRPr/>
              </a:pPr>
              <a:t>‹#›</a:t>
            </a:fld>
            <a:endParaRPr lang="en-US" dirty="0"/>
          </a:p>
        </p:txBody>
      </p:sp>
    </p:spTree>
    <p:extLst>
      <p:ext uri="{BB962C8B-B14F-4D97-AF65-F5344CB8AC3E}">
        <p14:creationId xmlns:p14="http://schemas.microsoft.com/office/powerpoint/2010/main" val="89492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330DA37A-05DF-4782-A914-D46BA2B92FA3}" type="slidenum">
              <a:rPr lang="en-US"/>
              <a:pPr>
                <a:defRPr/>
              </a:pPr>
              <a:t>‹#›</a:t>
            </a:fld>
            <a:endParaRPr lang="en-US" dirty="0"/>
          </a:p>
        </p:txBody>
      </p:sp>
    </p:spTree>
    <p:extLst>
      <p:ext uri="{BB962C8B-B14F-4D97-AF65-F5344CB8AC3E}">
        <p14:creationId xmlns:p14="http://schemas.microsoft.com/office/powerpoint/2010/main" val="87298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01625"/>
            <a:ext cx="1924050" cy="57181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301625"/>
            <a:ext cx="5619750" cy="5718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F82597B9-4559-49AC-9C52-D5546DED1D30}" type="slidenum">
              <a:rPr lang="en-US"/>
              <a:pPr>
                <a:defRPr/>
              </a:pPr>
              <a:t>‹#›</a:t>
            </a:fld>
            <a:endParaRPr lang="en-US" dirty="0"/>
          </a:p>
        </p:txBody>
      </p:sp>
    </p:spTree>
    <p:extLst>
      <p:ext uri="{BB962C8B-B14F-4D97-AF65-F5344CB8AC3E}">
        <p14:creationId xmlns:p14="http://schemas.microsoft.com/office/powerpoint/2010/main" val="114600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670B2847-6468-49C0-9BCD-7E2655442FB7}" type="slidenum">
              <a:rPr lang="en-US"/>
              <a:pPr>
                <a:defRPr/>
              </a:pPr>
              <a:t>‹#›</a:t>
            </a:fld>
            <a:endParaRPr lang="en-US" dirty="0"/>
          </a:p>
        </p:txBody>
      </p:sp>
    </p:spTree>
    <p:extLst>
      <p:ext uri="{BB962C8B-B14F-4D97-AF65-F5344CB8AC3E}">
        <p14:creationId xmlns:p14="http://schemas.microsoft.com/office/powerpoint/2010/main" val="367272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851B58F5-7D76-4B94-9473-40928CDB80EC}" type="slidenum">
              <a:rPr lang="en-US"/>
              <a:pPr>
                <a:defRPr/>
              </a:pPr>
              <a:t>‹#›</a:t>
            </a:fld>
            <a:endParaRPr lang="en-US" dirty="0"/>
          </a:p>
        </p:txBody>
      </p:sp>
    </p:spTree>
    <p:extLst>
      <p:ext uri="{BB962C8B-B14F-4D97-AF65-F5344CB8AC3E}">
        <p14:creationId xmlns:p14="http://schemas.microsoft.com/office/powerpoint/2010/main" val="272360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911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9B9DC9B6-6BB2-409B-AFD6-212323F583D0}" type="slidenum">
              <a:rPr lang="en-US"/>
              <a:pPr>
                <a:defRPr/>
              </a:pPr>
              <a:t>‹#›</a:t>
            </a:fld>
            <a:endParaRPr lang="en-US" dirty="0"/>
          </a:p>
        </p:txBody>
      </p:sp>
    </p:spTree>
    <p:extLst>
      <p:ext uri="{BB962C8B-B14F-4D97-AF65-F5344CB8AC3E}">
        <p14:creationId xmlns:p14="http://schemas.microsoft.com/office/powerpoint/2010/main" val="377414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D85A3C17-70E8-4D2B-A424-F231D2A2EF50}" type="slidenum">
              <a:rPr lang="en-US"/>
              <a:pPr>
                <a:defRPr/>
              </a:pPr>
              <a:t>‹#›</a:t>
            </a:fld>
            <a:endParaRPr lang="en-US" dirty="0"/>
          </a:p>
        </p:txBody>
      </p:sp>
    </p:spTree>
    <p:extLst>
      <p:ext uri="{BB962C8B-B14F-4D97-AF65-F5344CB8AC3E}">
        <p14:creationId xmlns:p14="http://schemas.microsoft.com/office/powerpoint/2010/main" val="48813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EC347C43-88CA-480C-92DB-826B3A0A9882}" type="slidenum">
              <a:rPr lang="en-US"/>
              <a:pPr>
                <a:defRPr/>
              </a:pPr>
              <a:t>‹#›</a:t>
            </a:fld>
            <a:endParaRPr lang="en-US" dirty="0"/>
          </a:p>
        </p:txBody>
      </p:sp>
    </p:spTree>
    <p:extLst>
      <p:ext uri="{BB962C8B-B14F-4D97-AF65-F5344CB8AC3E}">
        <p14:creationId xmlns:p14="http://schemas.microsoft.com/office/powerpoint/2010/main" val="6531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8822D658-E568-4135-9502-7C96C8BE3F96}" type="slidenum">
              <a:rPr lang="en-US"/>
              <a:pPr>
                <a:defRPr/>
              </a:pPr>
              <a:t>‹#›</a:t>
            </a:fld>
            <a:endParaRPr lang="en-US" dirty="0"/>
          </a:p>
        </p:txBody>
      </p:sp>
    </p:spTree>
    <p:extLst>
      <p:ext uri="{BB962C8B-B14F-4D97-AF65-F5344CB8AC3E}">
        <p14:creationId xmlns:p14="http://schemas.microsoft.com/office/powerpoint/2010/main" val="39351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4414FF23-6284-4154-B1AA-064854544834}" type="slidenum">
              <a:rPr lang="en-US"/>
              <a:pPr>
                <a:defRPr/>
              </a:pPr>
              <a:t>‹#›</a:t>
            </a:fld>
            <a:endParaRPr lang="en-US" dirty="0"/>
          </a:p>
        </p:txBody>
      </p:sp>
    </p:spTree>
    <p:extLst>
      <p:ext uri="{BB962C8B-B14F-4D97-AF65-F5344CB8AC3E}">
        <p14:creationId xmlns:p14="http://schemas.microsoft.com/office/powerpoint/2010/main" val="237417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973A87C1-8939-4172-8D98-E4BD497DC731}" type="slidenum">
              <a:rPr lang="en-US"/>
              <a:pPr>
                <a:defRPr/>
              </a:pPr>
              <a:t>‹#›</a:t>
            </a:fld>
            <a:endParaRPr lang="en-US" dirty="0"/>
          </a:p>
        </p:txBody>
      </p:sp>
    </p:spTree>
    <p:extLst>
      <p:ext uri="{BB962C8B-B14F-4D97-AF65-F5344CB8AC3E}">
        <p14:creationId xmlns:p14="http://schemas.microsoft.com/office/powerpoint/2010/main" val="406868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4392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4393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dirty="0"/>
            </a:p>
          </p:txBody>
        </p:sp>
        <p:sp>
          <p:nvSpPr>
            <p:cNvPr id="4393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dirty="0"/>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7"/>
          <p:cNvSpPr>
            <a:spLocks noGrp="1" noChangeArrowheads="1"/>
          </p:cNvSpPr>
          <p:nvPr>
            <p:ph type="body" idx="1"/>
          </p:nvPr>
        </p:nvSpPr>
        <p:spPr bwMode="auto">
          <a:xfrm>
            <a:off x="1066800" y="1600200"/>
            <a:ext cx="7696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393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dirty="0"/>
          </a:p>
        </p:txBody>
      </p:sp>
      <p:sp>
        <p:nvSpPr>
          <p:cNvPr id="4393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dirty="0"/>
          </a:p>
        </p:txBody>
      </p:sp>
      <p:sp>
        <p:nvSpPr>
          <p:cNvPr id="4393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EF1147E1-622F-4302-9B26-CA274A3CD24A}" type="slidenum">
              <a:rPr lang="en-US"/>
              <a:pPr>
                <a:defRPr/>
              </a:pPr>
              <a:t>‹#›</a:t>
            </a:fld>
            <a:endParaRPr lang="en-US" dirty="0"/>
          </a:p>
        </p:txBody>
      </p:sp>
      <p:pic>
        <p:nvPicPr>
          <p:cNvPr id="1032" name="Picture 11"/>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6172200"/>
            <a:ext cx="29702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Verdana" pitchFamily="34" charset="0"/>
        </a:defRPr>
      </a:lvl2pPr>
      <a:lvl3pPr algn="l" rtl="0" eaLnBrk="1" fontAlgn="base" hangingPunct="1">
        <a:spcBef>
          <a:spcPct val="0"/>
        </a:spcBef>
        <a:spcAft>
          <a:spcPct val="0"/>
        </a:spcAft>
        <a:defRPr sz="3600">
          <a:solidFill>
            <a:schemeClr val="tx2"/>
          </a:solidFill>
          <a:latin typeface="Verdana" pitchFamily="34" charset="0"/>
        </a:defRPr>
      </a:lvl3pPr>
      <a:lvl4pPr algn="l" rtl="0" eaLnBrk="1" fontAlgn="base" hangingPunct="1">
        <a:spcBef>
          <a:spcPct val="0"/>
        </a:spcBef>
        <a:spcAft>
          <a:spcPct val="0"/>
        </a:spcAft>
        <a:defRPr sz="3600">
          <a:solidFill>
            <a:schemeClr val="tx2"/>
          </a:solidFill>
          <a:latin typeface="Verdana" pitchFamily="34" charset="0"/>
        </a:defRPr>
      </a:lvl4pPr>
      <a:lvl5pPr algn="l" rtl="0" eaLnBrk="1" fontAlgn="base" hangingPunct="1">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folHlink"/>
        </a:buClr>
        <a:buSzPct val="70000"/>
        <a:buFont typeface="Wingdings" pitchFamily="2" charset="2"/>
        <a:buChar char="l"/>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eaLnBrk="1" hangingPunct="1"/>
            <a:r>
              <a:rPr lang="en-US" altLang="en-US" sz="3600" dirty="0" smtClean="0"/>
              <a:t>The Alliance</a:t>
            </a:r>
            <a:br>
              <a:rPr lang="en-US" altLang="en-US" sz="3600" dirty="0" smtClean="0"/>
            </a:br>
            <a:r>
              <a:rPr lang="en-US" altLang="en-US" sz="3600" dirty="0"/>
              <a:t/>
            </a:r>
            <a:br>
              <a:rPr lang="en-US" altLang="en-US" sz="3600" dirty="0"/>
            </a:br>
            <a:r>
              <a:rPr lang="en-US" altLang="en-US" sz="3200" dirty="0" smtClean="0"/>
              <a:t>IRS Notice 2015-16</a:t>
            </a:r>
          </a:p>
        </p:txBody>
      </p:sp>
      <p:sp>
        <p:nvSpPr>
          <p:cNvPr id="3075" name="Rectangle 5"/>
          <p:cNvSpPr>
            <a:spLocks noGrp="1" noChangeArrowheads="1"/>
          </p:cNvSpPr>
          <p:nvPr>
            <p:ph type="subTitle" idx="1"/>
          </p:nvPr>
        </p:nvSpPr>
        <p:spPr/>
        <p:txBody>
          <a:bodyPr>
            <a:normAutofit fontScale="92500" lnSpcReduction="20000"/>
          </a:bodyPr>
          <a:lstStyle/>
          <a:p>
            <a:pPr algn="ctr" eaLnBrk="1" hangingPunct="1"/>
            <a:r>
              <a:rPr lang="en-US" altLang="en-US" dirty="0" smtClean="0"/>
              <a:t>April 19, 2015</a:t>
            </a:r>
          </a:p>
          <a:p>
            <a:pPr algn="ctr" eaLnBrk="1" hangingPunct="1"/>
            <a:endParaRPr lang="en-US" altLang="en-US" dirty="0"/>
          </a:p>
          <a:p>
            <a:pPr algn="ctr" eaLnBrk="1" hangingPunct="1"/>
            <a:r>
              <a:rPr lang="en-US" altLang="en-US" dirty="0" smtClean="0"/>
              <a:t>Seth Perretta</a:t>
            </a:r>
          </a:p>
          <a:p>
            <a:pPr algn="ctr" eaLnBrk="1" hangingPunct="1"/>
            <a:r>
              <a:rPr lang="en-US" altLang="en-US" sz="2600" i="1" dirty="0" smtClean="0"/>
              <a:t>Principal</a:t>
            </a:r>
            <a:endParaRPr lang="en-US" alt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371600" y="2469932"/>
            <a:ext cx="7239000" cy="1524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10</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self-funded dental or vision coverage</a:t>
            </a:r>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3" name="TextBox 2"/>
          <p:cNvSpPr txBox="1"/>
          <p:nvPr/>
        </p:nvSpPr>
        <p:spPr>
          <a:xfrm>
            <a:off x="1524000" y="2617510"/>
            <a:ext cx="6913174" cy="1323439"/>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a:solidFill>
                  <a:schemeClr val="bg1"/>
                </a:solidFill>
              </a:rPr>
              <a:t>There is no policy basis to treat insured and self-funded stand-alone dental and vision policies any different for purposes of the tax. Therefore, self-funded stand-alone dental and vision coverage should ALSO be excepted from the excise tax.</a:t>
            </a:r>
            <a:endParaRPr lang="en-US" sz="1600" i="1" dirty="0">
              <a:solidFill>
                <a:schemeClr val="bg1"/>
              </a:solidFill>
            </a:endParaRPr>
          </a:p>
        </p:txBody>
      </p:sp>
    </p:spTree>
    <p:extLst>
      <p:ext uri="{BB962C8B-B14F-4D97-AF65-F5344CB8AC3E}">
        <p14:creationId xmlns:p14="http://schemas.microsoft.com/office/powerpoint/2010/main" val="3272189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11</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onsite medical clinics</a:t>
            </a:r>
          </a:p>
          <a:p>
            <a:pPr marL="685800" lvl="1">
              <a:spcBef>
                <a:spcPts val="1400"/>
              </a:spcBef>
              <a:buFont typeface="Arial" panose="020B0604020202020204" pitchFamily="34" charset="0"/>
              <a:buChar char="•"/>
            </a:pPr>
            <a:r>
              <a:rPr lang="en-US" sz="1800" dirty="0" smtClean="0"/>
              <a:t>Statute expressly carved on-site medical clinics back in for purposes of the excise tax</a:t>
            </a:r>
          </a:p>
          <a:p>
            <a:pPr marL="685800" lvl="1">
              <a:spcBef>
                <a:spcPts val="1400"/>
              </a:spcBef>
              <a:buFont typeface="Arial" panose="020B0604020202020204" pitchFamily="34" charset="0"/>
              <a:buChar char="•"/>
            </a:pPr>
            <a:r>
              <a:rPr lang="en-US" sz="1800" dirty="0" smtClean="0"/>
              <a:t>However, JCT report indicates clinics only providing de minimis medical should be excluded</a:t>
            </a:r>
          </a:p>
          <a:p>
            <a:pPr marL="685800" lvl="1">
              <a:spcBef>
                <a:spcPts val="1400"/>
              </a:spcBef>
              <a:buFont typeface="Arial" panose="020B0604020202020204" pitchFamily="34" charset="0"/>
              <a:buChar char="•"/>
            </a:pPr>
            <a:r>
              <a:rPr lang="en-US" sz="1800" dirty="0" smtClean="0"/>
              <a:t>IRS Notice acknowledges JCT report and suggests that </a:t>
            </a:r>
            <a:r>
              <a:rPr lang="en-US" sz="1800" u="sng" dirty="0" smtClean="0"/>
              <a:t>certain</a:t>
            </a:r>
            <a:r>
              <a:rPr lang="en-US" sz="1800" dirty="0" smtClean="0"/>
              <a:t> clinics should be excluded – looks to COBRA definition </a:t>
            </a:r>
          </a:p>
          <a:p>
            <a:pPr marL="0" indent="0" eaLnBrk="1" hangingPunct="1">
              <a:spcBef>
                <a:spcPts val="1400"/>
              </a:spcBef>
              <a:buNone/>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660" y="4547036"/>
            <a:ext cx="6805386" cy="15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2062659" y="4547035"/>
            <a:ext cx="6684513" cy="1545007"/>
          </a:xfrm>
          <a:prstGeom prst="rect">
            <a:avLst/>
          </a:prstGeom>
          <a:no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84603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12</a:t>
            </a:fld>
            <a:endParaRPr lang="en-US" dirty="0"/>
          </a:p>
        </p:txBody>
      </p:sp>
      <p:sp>
        <p:nvSpPr>
          <p:cNvPr id="5123"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848600" cy="1524000"/>
          </a:xfrm>
        </p:spPr>
        <p:txBody>
          <a:bodyPr>
            <a:normAutofit/>
          </a:bodyPr>
          <a:lstStyle/>
          <a:p>
            <a:pPr>
              <a:spcBef>
                <a:spcPts val="1400"/>
              </a:spcBef>
            </a:pPr>
            <a:r>
              <a:rPr lang="en-US" altLang="en-US" sz="2400" dirty="0"/>
              <a:t>Treatment of onsite medical clinics</a:t>
            </a:r>
          </a:p>
          <a:p>
            <a:pPr lvl="1">
              <a:spcBef>
                <a:spcPts val="1000"/>
              </a:spcBef>
            </a:pPr>
            <a:r>
              <a:rPr lang="en-US" altLang="en-US" sz="2000" dirty="0" smtClean="0"/>
              <a:t>But regulators are requesting comments on the treatment of on-site clinics that also provide some additional services</a:t>
            </a:r>
          </a:p>
          <a:p>
            <a:pPr marL="914400" lvl="2" indent="0">
              <a:spcBef>
                <a:spcPts val="1400"/>
              </a:spcBef>
              <a:buNone/>
            </a:pPr>
            <a:endParaRPr lang="en-US" altLang="en-US" dirty="0" smtClean="0"/>
          </a:p>
          <a:p>
            <a:pPr lvl="1"/>
            <a:endParaRPr lang="en-US" alt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5316" y="3252944"/>
            <a:ext cx="7162800"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1705315" y="3205645"/>
            <a:ext cx="7162801" cy="2831556"/>
          </a:xfrm>
          <a:prstGeom prst="rect">
            <a:avLst/>
          </a:prstGeom>
          <a:no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44997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13</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onsite medical clinics</a:t>
            </a:r>
          </a:p>
          <a:p>
            <a:pPr marL="685800" lvl="1">
              <a:spcBef>
                <a:spcPts val="1400"/>
              </a:spcBef>
              <a:buFont typeface="Arial" panose="020B0604020202020204" pitchFamily="34" charset="0"/>
              <a:buChar char="•"/>
            </a:pPr>
            <a:endParaRPr lang="en-US" sz="3200" dirty="0" smtClean="0"/>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5" name="Rectangle 4"/>
          <p:cNvSpPr/>
          <p:nvPr/>
        </p:nvSpPr>
        <p:spPr bwMode="auto">
          <a:xfrm>
            <a:off x="1371600" y="2469932"/>
            <a:ext cx="7239000" cy="333177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617510"/>
            <a:ext cx="6913174" cy="4083169"/>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a:t>
            </a:r>
            <a:r>
              <a:rPr lang="en-US" sz="1600" i="1" dirty="0" smtClean="0">
                <a:solidFill>
                  <a:schemeClr val="bg1"/>
                </a:solidFill>
              </a:rPr>
              <a:t>:</a:t>
            </a:r>
          </a:p>
          <a:p>
            <a:pPr marL="522288" lvl="1" indent="-285750">
              <a:spcBef>
                <a:spcPts val="2000"/>
              </a:spcBef>
              <a:buFont typeface="Arial" panose="020B0604020202020204" pitchFamily="34" charset="0"/>
              <a:buChar char="•"/>
            </a:pPr>
            <a:r>
              <a:rPr lang="en-US" sz="1600" dirty="0" smtClean="0">
                <a:solidFill>
                  <a:schemeClr val="bg1"/>
                </a:solidFill>
              </a:rPr>
              <a:t>Onsite medical clinics that provide only de minimis medical should be excepted</a:t>
            </a:r>
          </a:p>
          <a:p>
            <a:pPr marL="522288" lvl="1" indent="-285750">
              <a:spcBef>
                <a:spcPts val="2000"/>
              </a:spcBef>
              <a:buFont typeface="Arial" panose="020B0604020202020204" pitchFamily="34" charset="0"/>
              <a:buChar char="•"/>
            </a:pPr>
            <a:r>
              <a:rPr lang="en-US" sz="1600" dirty="0" smtClean="0">
                <a:solidFill>
                  <a:schemeClr val="bg1"/>
                </a:solidFill>
              </a:rPr>
              <a:t>Employers should be permitted to use a either service- or cost-based standard to show de minimis medical standard is met</a:t>
            </a:r>
          </a:p>
          <a:p>
            <a:pPr marL="522288" lvl="1" indent="-285750">
              <a:spcBef>
                <a:spcPts val="2000"/>
              </a:spcBef>
              <a:buFont typeface="Arial" panose="020B0604020202020204" pitchFamily="34" charset="0"/>
              <a:buChar char="•"/>
            </a:pPr>
            <a:r>
              <a:rPr lang="en-US" sz="1600" dirty="0" smtClean="0">
                <a:solidFill>
                  <a:schemeClr val="bg1"/>
                </a:solidFill>
              </a:rPr>
              <a:t>COBRA definition is too narrow.  Clinic coverage should also be excepted if clinic provides (1) immunizations, (2) injection of antigens, (3) provision of aspirin and other non-Rx pain relievers, and (4) occupational-based care</a:t>
            </a:r>
          </a:p>
          <a:p>
            <a:pPr marL="522288" lvl="1" indent="-285750">
              <a:spcBef>
                <a:spcPts val="2000"/>
              </a:spcBef>
              <a:buFont typeface="Arial" panose="020B0604020202020204" pitchFamily="34" charset="0"/>
              <a:buChar char="•"/>
            </a:pPr>
            <a:endParaRPr lang="en-US" sz="1600" dirty="0" smtClean="0">
              <a:solidFill>
                <a:schemeClr val="bg1"/>
              </a:solidFill>
            </a:endParaRPr>
          </a:p>
          <a:p>
            <a:pPr marL="522288" lvl="1" indent="-285750">
              <a:spcBef>
                <a:spcPts val="2000"/>
              </a:spcBef>
              <a:buFont typeface="Arial" panose="020B0604020202020204" pitchFamily="34" charset="0"/>
              <a:buChar char="•"/>
            </a:pPr>
            <a:endParaRPr lang="en-US" sz="1600" dirty="0">
              <a:solidFill>
                <a:schemeClr val="bg1"/>
              </a:solidFill>
            </a:endParaRPr>
          </a:p>
        </p:txBody>
      </p:sp>
    </p:spTree>
    <p:extLst>
      <p:ext uri="{BB962C8B-B14F-4D97-AF65-F5344CB8AC3E}">
        <p14:creationId xmlns:p14="http://schemas.microsoft.com/office/powerpoint/2010/main" val="1034173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14</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696200" cy="5029200"/>
          </a:xfrm>
        </p:spPr>
        <p:txBody>
          <a:bodyPr>
            <a:normAutofit/>
          </a:bodyPr>
          <a:lstStyle/>
          <a:p>
            <a:pPr eaLnBrk="1" hangingPunct="1"/>
            <a:r>
              <a:rPr lang="en-US" sz="2400" dirty="0" smtClean="0"/>
              <a:t>Treatment of HRAs</a:t>
            </a:r>
          </a:p>
          <a:p>
            <a:pPr lvl="1">
              <a:spcBef>
                <a:spcPts val="1400"/>
              </a:spcBef>
            </a:pPr>
            <a:r>
              <a:rPr lang="en-US" sz="2000" dirty="0" smtClean="0"/>
              <a:t>Notice:  "Anticipate that future guidance will provide that an HRA is applicable coverage" for purposes of the tax</a:t>
            </a:r>
          </a:p>
          <a:p>
            <a:pPr lvl="1">
              <a:spcBef>
                <a:spcPts val="1400"/>
              </a:spcBef>
            </a:pPr>
            <a:r>
              <a:rPr lang="en-US" sz="2000" dirty="0" smtClean="0"/>
              <a:t>No specific valuation rules for HRAs contained in the statute.  Thus, Notice says general valuation rules should apply</a:t>
            </a:r>
          </a:p>
          <a:p>
            <a:pPr lvl="1">
              <a:spcBef>
                <a:spcPts val="1400"/>
              </a:spcBef>
            </a:pPr>
            <a:r>
              <a:rPr lang="en-US" sz="2000" dirty="0" smtClean="0"/>
              <a:t>IRS/Treasury have not provided much guidance on how to value HRAs for COBRA purposes, except to say that the COBRA rate may not be based on the reimbursement amount available from the HRA</a:t>
            </a:r>
          </a:p>
          <a:p>
            <a:pPr lvl="3">
              <a:spcBef>
                <a:spcPts val="1400"/>
              </a:spcBef>
            </a:pPr>
            <a:endParaRPr lang="en-US" sz="1500" dirty="0"/>
          </a:p>
        </p:txBody>
      </p:sp>
    </p:spTree>
    <p:extLst>
      <p:ext uri="{BB962C8B-B14F-4D97-AF65-F5344CB8AC3E}">
        <p14:creationId xmlns:p14="http://schemas.microsoft.com/office/powerpoint/2010/main" val="1837227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15</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696200" cy="4648200"/>
          </a:xfrm>
        </p:spPr>
        <p:txBody>
          <a:bodyPr>
            <a:normAutofit fontScale="92500" lnSpcReduction="20000"/>
          </a:bodyPr>
          <a:lstStyle/>
          <a:p>
            <a:pPr eaLnBrk="1" hangingPunct="1"/>
            <a:r>
              <a:rPr lang="en-US" sz="2400" dirty="0" smtClean="0"/>
              <a:t>Treatment of HRAs</a:t>
            </a:r>
          </a:p>
          <a:p>
            <a:pPr lvl="1">
              <a:spcBef>
                <a:spcPts val="1400"/>
              </a:spcBef>
            </a:pPr>
            <a:r>
              <a:rPr lang="en-US" sz="2000" dirty="0" smtClean="0"/>
              <a:t>Notice indicates IRS/Treasury is considering various valuation methods, including counting only those amounts made newly available each year</a:t>
            </a:r>
          </a:p>
          <a:p>
            <a:pPr lvl="2">
              <a:spcBef>
                <a:spcPts val="1400"/>
              </a:spcBef>
            </a:pPr>
            <a:r>
              <a:rPr lang="en-US" sz="1700" dirty="0" smtClean="0"/>
              <a:t>THEREFORE: carryover amounts or amounts made available prior to 2018 would be disregarded</a:t>
            </a:r>
          </a:p>
          <a:p>
            <a:pPr lvl="1">
              <a:spcBef>
                <a:spcPts val="1400"/>
              </a:spcBef>
            </a:pPr>
            <a:r>
              <a:rPr lang="en-US" sz="2000" dirty="0" smtClean="0"/>
              <a:t>Notice acknowledges that even this approach could overvalue HRAs since total contributions might not be spent during the current measurement period</a:t>
            </a:r>
          </a:p>
          <a:p>
            <a:pPr lvl="1">
              <a:spcBef>
                <a:spcPts val="1400"/>
              </a:spcBef>
            </a:pPr>
            <a:r>
              <a:rPr lang="en-US" sz="2000" dirty="0" smtClean="0"/>
              <a:t>Notice asks whether some, or certain types of HRA coverage should be excluded</a:t>
            </a:r>
          </a:p>
          <a:p>
            <a:pPr lvl="2">
              <a:spcBef>
                <a:spcPts val="1400"/>
              </a:spcBef>
            </a:pPr>
            <a:r>
              <a:rPr lang="en-US" sz="1700" dirty="0"/>
              <a:t>What about HRAs that can be used to purchase excepted coverage?</a:t>
            </a:r>
          </a:p>
          <a:p>
            <a:pPr lvl="2">
              <a:spcBef>
                <a:spcPts val="1400"/>
              </a:spcBef>
            </a:pPr>
            <a:r>
              <a:rPr lang="en-US" sz="1700" dirty="0"/>
              <a:t>What about HRAs that only reimburse premiums for other applicable coverage?</a:t>
            </a:r>
          </a:p>
          <a:p>
            <a:pPr lvl="1">
              <a:spcBef>
                <a:spcPts val="1400"/>
              </a:spcBef>
            </a:pPr>
            <a:endParaRPr lang="en-US" sz="2000" dirty="0" smtClean="0"/>
          </a:p>
          <a:p>
            <a:pPr lvl="2">
              <a:spcBef>
                <a:spcPts val="1400"/>
              </a:spcBef>
            </a:pPr>
            <a:endParaRPr lang="en-US" sz="1400" dirty="0" smtClean="0"/>
          </a:p>
          <a:p>
            <a:pPr lvl="2">
              <a:spcBef>
                <a:spcPts val="1400"/>
              </a:spcBef>
            </a:pPr>
            <a:endParaRPr lang="en-US" sz="1700" dirty="0" smtClean="0"/>
          </a:p>
          <a:p>
            <a:pPr lvl="3">
              <a:spcBef>
                <a:spcPts val="1400"/>
              </a:spcBef>
            </a:pPr>
            <a:endParaRPr lang="en-US" sz="1500" dirty="0"/>
          </a:p>
        </p:txBody>
      </p:sp>
    </p:spTree>
    <p:extLst>
      <p:ext uri="{BB962C8B-B14F-4D97-AF65-F5344CB8AC3E}">
        <p14:creationId xmlns:p14="http://schemas.microsoft.com/office/powerpoint/2010/main" val="1306788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16</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HRAs</a:t>
            </a:r>
          </a:p>
          <a:p>
            <a:pPr marL="457200" lvl="1" indent="0">
              <a:spcBef>
                <a:spcPts val="1400"/>
              </a:spcBef>
              <a:buNone/>
            </a:pPr>
            <a:endParaRPr lang="en-US" sz="1700" dirty="0" smtClean="0"/>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5" name="Rectangle 4"/>
          <p:cNvSpPr/>
          <p:nvPr/>
        </p:nvSpPr>
        <p:spPr bwMode="auto">
          <a:xfrm>
            <a:off x="1371600" y="2233442"/>
            <a:ext cx="7239000" cy="378635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381020"/>
            <a:ext cx="6913174" cy="4339650"/>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a:t>
            </a:r>
            <a:r>
              <a:rPr lang="en-US" sz="1600" i="1" dirty="0" smtClean="0">
                <a:solidFill>
                  <a:schemeClr val="bg1"/>
                </a:solidFill>
              </a:rPr>
              <a:t>COMMENTS:</a:t>
            </a:r>
          </a:p>
          <a:p>
            <a:pPr marL="522288" lvl="1" indent="-285750">
              <a:spcBef>
                <a:spcPts val="2000"/>
              </a:spcBef>
              <a:buFont typeface="Arial" panose="020B0604020202020204" pitchFamily="34" charset="0"/>
              <a:buChar char="•"/>
            </a:pPr>
            <a:r>
              <a:rPr lang="en-US" sz="1600" dirty="0" smtClean="0">
                <a:solidFill>
                  <a:schemeClr val="bg1"/>
                </a:solidFill>
              </a:rPr>
              <a:t>HRAs that only reimburse premium for subject coverage should be wholly excluded; otherwise creates risk of double-counting</a:t>
            </a:r>
          </a:p>
          <a:p>
            <a:pPr marL="522288" lvl="1" indent="-285750">
              <a:spcBef>
                <a:spcPts val="2000"/>
              </a:spcBef>
              <a:buFont typeface="Arial" panose="020B0604020202020204" pitchFamily="34" charset="0"/>
              <a:buChar char="•"/>
            </a:pPr>
            <a:r>
              <a:rPr lang="en-US" sz="1600" dirty="0" smtClean="0">
                <a:solidFill>
                  <a:schemeClr val="bg1"/>
                </a:solidFill>
              </a:rPr>
              <a:t>HRAs that only reimburse expenses for excepted coverage should also be excluded</a:t>
            </a:r>
          </a:p>
          <a:p>
            <a:pPr marL="522288" lvl="1" indent="-285750">
              <a:spcBef>
                <a:spcPts val="2000"/>
              </a:spcBef>
              <a:buFont typeface="Arial" panose="020B0604020202020204" pitchFamily="34" charset="0"/>
              <a:buChar char="•"/>
            </a:pPr>
            <a:r>
              <a:rPr lang="en-US" sz="1600" dirty="0" smtClean="0">
                <a:solidFill>
                  <a:schemeClr val="bg1"/>
                </a:solidFill>
              </a:rPr>
              <a:t>Employers should have broad discretion to value HRAs, including by looking only at annual contributions (i.e., unused amounts and/or rolled over amounts should be excluded)</a:t>
            </a:r>
          </a:p>
          <a:p>
            <a:pPr marL="522288" lvl="1" indent="-285750">
              <a:spcBef>
                <a:spcPts val="2000"/>
              </a:spcBef>
              <a:buFont typeface="Arial" panose="020B0604020202020204" pitchFamily="34" charset="0"/>
              <a:buChar char="•"/>
            </a:pPr>
            <a:r>
              <a:rPr lang="en-US" sz="1600" dirty="0" smtClean="0">
                <a:solidFill>
                  <a:schemeClr val="bg1"/>
                </a:solidFill>
              </a:rPr>
              <a:t>Amounts existing in HRAs as of 1/1/18 should be disregarded</a:t>
            </a:r>
          </a:p>
          <a:p>
            <a:pPr marL="522288" lvl="1" indent="-285750">
              <a:spcBef>
                <a:spcPts val="2000"/>
              </a:spcBef>
              <a:buFont typeface="Arial" panose="020B0604020202020204" pitchFamily="34" charset="0"/>
              <a:buChar char="•"/>
            </a:pPr>
            <a:endParaRPr lang="en-US" sz="1600" dirty="0" smtClean="0">
              <a:solidFill>
                <a:schemeClr val="bg1"/>
              </a:solidFill>
            </a:endParaRPr>
          </a:p>
          <a:p>
            <a:pPr marL="522288" lvl="1" indent="-285750">
              <a:spcBef>
                <a:spcPts val="2000"/>
              </a:spcBef>
              <a:buFont typeface="Arial" panose="020B0604020202020204" pitchFamily="34" charset="0"/>
              <a:buChar char="•"/>
            </a:pPr>
            <a:endParaRPr lang="en-US" sz="1600" dirty="0">
              <a:solidFill>
                <a:schemeClr val="bg1"/>
              </a:solidFill>
            </a:endParaRPr>
          </a:p>
        </p:txBody>
      </p:sp>
    </p:spTree>
    <p:extLst>
      <p:ext uri="{BB962C8B-B14F-4D97-AF65-F5344CB8AC3E}">
        <p14:creationId xmlns:p14="http://schemas.microsoft.com/office/powerpoint/2010/main" val="1209387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17</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Employee Assistance Programs (EAPs)</a:t>
            </a:r>
          </a:p>
          <a:p>
            <a:pPr lvl="1">
              <a:spcBef>
                <a:spcPts val="1400"/>
              </a:spcBef>
            </a:pPr>
            <a:r>
              <a:rPr lang="en-US" sz="2000" dirty="0" smtClean="0"/>
              <a:t>Statute does not expressly exclude EAPs</a:t>
            </a:r>
          </a:p>
          <a:p>
            <a:pPr lvl="1">
              <a:spcBef>
                <a:spcPts val="1400"/>
              </a:spcBef>
            </a:pPr>
            <a:r>
              <a:rPr lang="en-US" sz="2000" dirty="0" smtClean="0"/>
              <a:t>Notice suggests inclination to except EAPs that qualify as HIPAA-excepted</a:t>
            </a:r>
            <a:endParaRPr lang="en-US" sz="1700" dirty="0" smtClean="0"/>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130453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18</a:t>
            </a:fld>
            <a:endParaRPr lang="en-US" dirty="0"/>
          </a:p>
        </p:txBody>
      </p:sp>
      <p:sp>
        <p:nvSpPr>
          <p:cNvPr id="5123"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848600" cy="1295400"/>
          </a:xfrm>
        </p:spPr>
        <p:txBody>
          <a:bodyPr>
            <a:normAutofit/>
          </a:bodyPr>
          <a:lstStyle/>
          <a:p>
            <a:pPr>
              <a:spcBef>
                <a:spcPts val="1400"/>
              </a:spcBef>
            </a:pPr>
            <a:r>
              <a:rPr lang="en-US" altLang="en-US" sz="2400" dirty="0"/>
              <a:t>Treatment of Employee Assistance Programs (EAPs)</a:t>
            </a:r>
          </a:p>
          <a:p>
            <a:pPr lvl="1"/>
            <a:endParaRPr lang="en-US" altLang="en-US"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06264"/>
            <a:ext cx="7705517"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1255986" y="2743200"/>
            <a:ext cx="7668731" cy="2514600"/>
          </a:xfrm>
          <a:prstGeom prst="rect">
            <a:avLst/>
          </a:prstGeom>
          <a:no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010125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19</a:t>
            </a:fld>
            <a:endParaRPr lang="en-US" dirty="0"/>
          </a:p>
        </p:txBody>
      </p:sp>
      <p:sp>
        <p:nvSpPr>
          <p:cNvPr id="5123"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848600" cy="4495800"/>
          </a:xfrm>
        </p:spPr>
        <p:txBody>
          <a:bodyPr>
            <a:normAutofit fontScale="92500" lnSpcReduction="10000"/>
          </a:bodyPr>
          <a:lstStyle/>
          <a:p>
            <a:r>
              <a:rPr lang="en-US" altLang="en-US" dirty="0" smtClean="0"/>
              <a:t>Employee Assistance Plans (EAPs)</a:t>
            </a:r>
          </a:p>
          <a:p>
            <a:pPr lvl="1"/>
            <a:r>
              <a:rPr lang="en-US" altLang="en-US" dirty="0" smtClean="0"/>
              <a:t>HIPAA-excepted EAPs:</a:t>
            </a:r>
          </a:p>
          <a:p>
            <a:pPr marL="1371600" lvl="2" indent="-457200">
              <a:spcBef>
                <a:spcPts val="1200"/>
              </a:spcBef>
              <a:buSzPct val="90000"/>
              <a:buFont typeface="+mj-lt"/>
              <a:buAutoNum type="arabicPeriod"/>
            </a:pPr>
            <a:r>
              <a:rPr lang="en-US" altLang="en-US" dirty="0" smtClean="0"/>
              <a:t>The program does </a:t>
            </a:r>
            <a:r>
              <a:rPr lang="en-US" altLang="en-US" u="sng" dirty="0" smtClean="0"/>
              <a:t>not</a:t>
            </a:r>
            <a:r>
              <a:rPr lang="en-US" altLang="en-US" dirty="0" smtClean="0"/>
              <a:t> provide significant benefits in the nature of medical care (including with respect to amount, scope and duration)</a:t>
            </a:r>
          </a:p>
          <a:p>
            <a:pPr marL="1371600" lvl="2" indent="-457200">
              <a:spcBef>
                <a:spcPts val="1200"/>
              </a:spcBef>
              <a:buSzPct val="90000"/>
              <a:buFont typeface="+mj-lt"/>
              <a:buAutoNum type="arabicPeriod"/>
            </a:pPr>
            <a:r>
              <a:rPr lang="en-US" altLang="en-US" dirty="0" smtClean="0"/>
              <a:t>The benefits under the employee assistance program are </a:t>
            </a:r>
            <a:r>
              <a:rPr lang="en-US" altLang="en-US" u="sng" dirty="0" smtClean="0"/>
              <a:t>not</a:t>
            </a:r>
            <a:r>
              <a:rPr lang="en-US" altLang="en-US" dirty="0" smtClean="0"/>
              <a:t> coordinated with benefits under another group health plan</a:t>
            </a:r>
          </a:p>
          <a:p>
            <a:pPr marL="1371600" lvl="2" indent="-457200">
              <a:spcBef>
                <a:spcPts val="1200"/>
              </a:spcBef>
              <a:buSzPct val="90000"/>
              <a:buFont typeface="+mj-lt"/>
              <a:buAutoNum type="arabicPeriod"/>
            </a:pPr>
            <a:r>
              <a:rPr lang="en-US" u="sng" dirty="0" smtClean="0"/>
              <a:t>No</a:t>
            </a:r>
            <a:r>
              <a:rPr lang="en-US" dirty="0" smtClean="0"/>
              <a:t> </a:t>
            </a:r>
            <a:r>
              <a:rPr lang="en-US" dirty="0"/>
              <a:t>employee premiums or contributions are required as a condition of participation in the employee assistance </a:t>
            </a:r>
            <a:r>
              <a:rPr lang="en-US" dirty="0" smtClean="0"/>
              <a:t>program</a:t>
            </a:r>
          </a:p>
          <a:p>
            <a:pPr marL="1371600" lvl="2" indent="-457200">
              <a:spcBef>
                <a:spcPts val="1200"/>
              </a:spcBef>
              <a:buSzPct val="90000"/>
              <a:buFont typeface="+mj-lt"/>
              <a:buAutoNum type="arabicPeriod"/>
            </a:pPr>
            <a:r>
              <a:rPr lang="en-US" dirty="0"/>
              <a:t>There is </a:t>
            </a:r>
            <a:r>
              <a:rPr lang="en-US" u="sng" dirty="0"/>
              <a:t>no</a:t>
            </a:r>
            <a:r>
              <a:rPr lang="en-US" dirty="0"/>
              <a:t> cost sharing under the employee assistance </a:t>
            </a:r>
            <a:r>
              <a:rPr lang="en-US" dirty="0" smtClean="0"/>
              <a:t>program</a:t>
            </a:r>
            <a:endParaRPr lang="en-US" altLang="en-US" dirty="0" smtClean="0"/>
          </a:p>
          <a:p>
            <a:pPr lvl="1"/>
            <a:endParaRPr lang="en-US" altLang="en-US" dirty="0" smtClean="0"/>
          </a:p>
        </p:txBody>
      </p:sp>
    </p:spTree>
    <p:extLst>
      <p:ext uri="{BB962C8B-B14F-4D97-AF65-F5344CB8AC3E}">
        <p14:creationId xmlns:p14="http://schemas.microsoft.com/office/powerpoint/2010/main" val="1984012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2</a:t>
            </a:fld>
            <a:endParaRPr lang="en-US" dirty="0"/>
          </a:p>
        </p:txBody>
      </p:sp>
      <p:sp>
        <p:nvSpPr>
          <p:cNvPr id="4099" name="Rectangle 2"/>
          <p:cNvSpPr>
            <a:spLocks noGrp="1" noChangeArrowheads="1"/>
          </p:cNvSpPr>
          <p:nvPr>
            <p:ph type="title"/>
          </p:nvPr>
        </p:nvSpPr>
        <p:spPr/>
        <p:txBody>
          <a:bodyPr/>
          <a:lstStyle/>
          <a:p>
            <a:pPr eaLnBrk="1" hangingPunct="1"/>
            <a:r>
              <a:rPr lang="en-US" altLang="en-US" dirty="0" smtClean="0"/>
              <a:t>Today’s Discussion</a:t>
            </a:r>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dirty="0" smtClean="0"/>
              <a:t>Provide an overview of aspects of the excise tax</a:t>
            </a:r>
          </a:p>
          <a:p>
            <a:pPr eaLnBrk="1" hangingPunct="1">
              <a:spcBef>
                <a:spcPts val="1400"/>
              </a:spcBef>
            </a:pPr>
            <a:r>
              <a:rPr lang="en-US" altLang="en-US" dirty="0" smtClean="0"/>
              <a:t>Discuss the recently issued IRS Notice 2015-16</a:t>
            </a:r>
          </a:p>
          <a:p>
            <a:pPr eaLnBrk="1" hangingPunct="1">
              <a:spcBef>
                <a:spcPts val="1400"/>
              </a:spcBef>
            </a:pPr>
            <a:r>
              <a:rPr lang="en-US" altLang="en-US" dirty="0" smtClean="0"/>
              <a:t>Address areas for potential comment by the Alliance</a:t>
            </a: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058990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20</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Employee Assistance Programs (EAPs)</a:t>
            </a:r>
          </a:p>
          <a:p>
            <a:pPr marL="0" indent="0" eaLnBrk="1" hangingPunct="1">
              <a:spcBef>
                <a:spcPts val="1400"/>
              </a:spcBef>
              <a:buNone/>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5" name="Rectangle 4"/>
          <p:cNvSpPr/>
          <p:nvPr/>
        </p:nvSpPr>
        <p:spPr bwMode="auto">
          <a:xfrm>
            <a:off x="1371600" y="2469932"/>
            <a:ext cx="7239000" cy="9590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696340"/>
            <a:ext cx="6913174" cy="584775"/>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We support excluding HIPAA-excepted EAPs from the scope of the excise tax.</a:t>
            </a:r>
            <a:endParaRPr lang="en-US" sz="1600" i="1" dirty="0">
              <a:solidFill>
                <a:schemeClr val="bg1"/>
              </a:solidFill>
            </a:endParaRPr>
          </a:p>
        </p:txBody>
      </p:sp>
    </p:spTree>
    <p:extLst>
      <p:ext uri="{BB962C8B-B14F-4D97-AF65-F5344CB8AC3E}">
        <p14:creationId xmlns:p14="http://schemas.microsoft.com/office/powerpoint/2010/main" val="2620846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21</a:t>
            </a:fld>
            <a:endParaRPr lang="en-US" dirty="0"/>
          </a:p>
        </p:txBody>
      </p:sp>
      <p:sp>
        <p:nvSpPr>
          <p:cNvPr id="5123"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200"/>
            <a:ext cx="7848600" cy="4800600"/>
          </a:xfrm>
        </p:spPr>
        <p:txBody>
          <a:bodyPr>
            <a:normAutofit fontScale="70000" lnSpcReduction="20000"/>
          </a:bodyPr>
          <a:lstStyle/>
          <a:p>
            <a:r>
              <a:rPr lang="en-US" altLang="en-US" sz="3400" dirty="0" smtClean="0"/>
              <a:t>Treatment of Wellness programs</a:t>
            </a:r>
          </a:p>
          <a:p>
            <a:pPr lvl="1">
              <a:spcBef>
                <a:spcPts val="1400"/>
              </a:spcBef>
            </a:pPr>
            <a:r>
              <a:rPr lang="en-US" altLang="en-US" b="1" u="sng" dirty="0" smtClean="0"/>
              <a:t>Not</a:t>
            </a:r>
            <a:r>
              <a:rPr lang="en-US" altLang="en-US" dirty="0" smtClean="0"/>
              <a:t> specifically addressed in the Notice</a:t>
            </a:r>
          </a:p>
          <a:p>
            <a:pPr lvl="1">
              <a:spcBef>
                <a:spcPts val="1400"/>
              </a:spcBef>
            </a:pPr>
            <a:r>
              <a:rPr lang="en-US" altLang="en-US" dirty="0" smtClean="0"/>
              <a:t>Unless specifically excepted, would appear to have to get counted </a:t>
            </a:r>
            <a:r>
              <a:rPr lang="en-US" altLang="en-US" b="1" u="sng" dirty="0" smtClean="0"/>
              <a:t>if</a:t>
            </a:r>
            <a:r>
              <a:rPr lang="en-US" altLang="en-US" dirty="0" smtClean="0"/>
              <a:t> constitutes a "group health plan"</a:t>
            </a:r>
          </a:p>
          <a:p>
            <a:pPr lvl="2">
              <a:spcBef>
                <a:spcPts val="1400"/>
              </a:spcBef>
            </a:pPr>
            <a:r>
              <a:rPr lang="en-US" altLang="en-US" dirty="0" smtClean="0"/>
              <a:t>Some wellness programs may </a:t>
            </a:r>
            <a:r>
              <a:rPr lang="en-US" altLang="en-US" b="1" u="sng" dirty="0" smtClean="0"/>
              <a:t>not</a:t>
            </a:r>
            <a:r>
              <a:rPr lang="en-US" altLang="en-US" dirty="0" smtClean="0"/>
              <a:t> constitute a "group health plan"</a:t>
            </a:r>
          </a:p>
          <a:p>
            <a:pPr lvl="3">
              <a:spcBef>
                <a:spcPts val="1400"/>
              </a:spcBef>
            </a:pPr>
            <a:r>
              <a:rPr lang="en-US" altLang="en-US" dirty="0"/>
              <a:t>A</a:t>
            </a:r>
            <a:r>
              <a:rPr lang="en-US" altLang="en-US" dirty="0" smtClean="0"/>
              <a:t>re there services or benefits provided that could qualify as Code section 213 medical care?</a:t>
            </a:r>
          </a:p>
          <a:p>
            <a:pPr lvl="3">
              <a:spcBef>
                <a:spcPts val="1400"/>
              </a:spcBef>
            </a:pPr>
            <a:r>
              <a:rPr lang="en-US" altLang="en-US" dirty="0" smtClean="0"/>
              <a:t>Are the incentives tied to premium subsidies or surcharges, or are the incentives contributions to medical savings accounts?</a:t>
            </a:r>
          </a:p>
          <a:p>
            <a:pPr lvl="2">
              <a:spcBef>
                <a:spcPts val="1400"/>
              </a:spcBef>
            </a:pPr>
            <a:r>
              <a:rPr lang="en-US" altLang="en-US" dirty="0" smtClean="0"/>
              <a:t>If the wellness program is bundled with a major medical plan, then may already be valued as part of valuing medical plan</a:t>
            </a:r>
          </a:p>
          <a:p>
            <a:pPr lvl="1">
              <a:spcBef>
                <a:spcPts val="1400"/>
              </a:spcBef>
            </a:pPr>
            <a:r>
              <a:rPr lang="en-US" altLang="en-US" dirty="0" smtClean="0"/>
              <a:t>Questions regarding how to value a wellness program if it is a group health plan</a:t>
            </a:r>
          </a:p>
          <a:p>
            <a:pPr lvl="1">
              <a:spcBef>
                <a:spcPts val="1400"/>
              </a:spcBef>
            </a:pPr>
            <a:r>
              <a:rPr lang="en-US" altLang="en-US" dirty="0" smtClean="0"/>
              <a:t>How do wellness incentives affect valuation and/or tax liability?</a:t>
            </a:r>
          </a:p>
          <a:p>
            <a:pPr lvl="1"/>
            <a:endParaRPr lang="en-US" altLang="en-US" dirty="0" smtClean="0"/>
          </a:p>
          <a:p>
            <a:pPr lvl="1"/>
            <a:endParaRPr lang="en-US" altLang="en-US" dirty="0" smtClean="0"/>
          </a:p>
        </p:txBody>
      </p:sp>
    </p:spTree>
    <p:extLst>
      <p:ext uri="{BB962C8B-B14F-4D97-AF65-F5344CB8AC3E}">
        <p14:creationId xmlns:p14="http://schemas.microsoft.com/office/powerpoint/2010/main" val="1502236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22</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Treatment of Wellness Programs</a:t>
            </a:r>
            <a:endParaRPr lang="en-US" sz="1400" dirty="0" smtClean="0"/>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5" name="Rectangle 4"/>
          <p:cNvSpPr/>
          <p:nvPr/>
        </p:nvSpPr>
        <p:spPr bwMode="auto">
          <a:xfrm>
            <a:off x="1371600" y="2469932"/>
            <a:ext cx="7239000" cy="20258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617510"/>
            <a:ext cx="6913174" cy="2092881"/>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a:t>
            </a:r>
            <a:r>
              <a:rPr lang="en-US" sz="1600" i="1" dirty="0" smtClean="0">
                <a:solidFill>
                  <a:schemeClr val="bg1"/>
                </a:solidFill>
              </a:rPr>
              <a:t>COMMENTS:</a:t>
            </a:r>
          </a:p>
          <a:p>
            <a:pPr marL="522288" lvl="1" indent="-285750">
              <a:spcBef>
                <a:spcPts val="2000"/>
              </a:spcBef>
              <a:buFont typeface="Arial" panose="020B0604020202020204" pitchFamily="34" charset="0"/>
              <a:buChar char="•"/>
            </a:pPr>
            <a:r>
              <a:rPr lang="en-US" sz="1600" i="1" dirty="0" smtClean="0">
                <a:solidFill>
                  <a:schemeClr val="bg1"/>
                </a:solidFill>
              </a:rPr>
              <a:t>Wellness programs should be excluded from the excise tax</a:t>
            </a:r>
          </a:p>
          <a:p>
            <a:pPr marL="522288" lvl="1" indent="-285750">
              <a:spcBef>
                <a:spcPts val="2000"/>
              </a:spcBef>
              <a:buFont typeface="Arial" panose="020B0604020202020204" pitchFamily="34" charset="0"/>
              <a:buChar char="•"/>
            </a:pPr>
            <a:r>
              <a:rPr lang="en-US" sz="1600" i="1" dirty="0" smtClean="0">
                <a:solidFill>
                  <a:schemeClr val="bg1"/>
                </a:solidFill>
              </a:rPr>
              <a:t>The costs associated with wellness incentives or rewards should be excluded from the cost of the underlying major medical coverage </a:t>
            </a:r>
          </a:p>
          <a:p>
            <a:pPr marL="522288" lvl="1" indent="-285750">
              <a:spcBef>
                <a:spcPts val="2000"/>
              </a:spcBef>
              <a:buFont typeface="Arial" panose="020B0604020202020204" pitchFamily="34" charset="0"/>
              <a:buChar char="•"/>
            </a:pPr>
            <a:endParaRPr lang="en-US" sz="1600" i="1" dirty="0">
              <a:solidFill>
                <a:schemeClr val="bg1"/>
              </a:solidFill>
            </a:endParaRPr>
          </a:p>
        </p:txBody>
      </p:sp>
    </p:spTree>
    <p:extLst>
      <p:ext uri="{BB962C8B-B14F-4D97-AF65-F5344CB8AC3E}">
        <p14:creationId xmlns:p14="http://schemas.microsoft.com/office/powerpoint/2010/main" val="2027453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23</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dirty="0" smtClean="0"/>
              <a:t>Treatment of retiree coverage</a:t>
            </a:r>
          </a:p>
          <a:p>
            <a:pPr lvl="1">
              <a:spcBef>
                <a:spcPts val="1400"/>
              </a:spcBef>
            </a:pPr>
            <a:r>
              <a:rPr lang="en-US" altLang="en-US" dirty="0" smtClean="0"/>
              <a:t>Definition of “employee” includes a former employee</a:t>
            </a:r>
          </a:p>
          <a:p>
            <a:pPr lvl="1">
              <a:spcBef>
                <a:spcPts val="1400"/>
              </a:spcBef>
            </a:pPr>
            <a:r>
              <a:rPr lang="en-US" altLang="en-US" dirty="0" smtClean="0"/>
              <a:t>Special rule allows an employer to average pre- and post-65 retiree coverage together in valuing retiree coverage</a:t>
            </a:r>
          </a:p>
          <a:p>
            <a:pPr lvl="1">
              <a:spcBef>
                <a:spcPts val="1400"/>
              </a:spcBef>
            </a:pPr>
            <a:r>
              <a:rPr lang="en-US" altLang="en-US" dirty="0" smtClean="0"/>
              <a:t>Limited adjustment for qualified retiree</a:t>
            </a:r>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952061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24</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dirty="0" smtClean="0"/>
              <a:t>Treatment of retiree coverage</a:t>
            </a:r>
          </a:p>
          <a:p>
            <a:pPr marL="457200" lvl="1" indent="0">
              <a:spcBef>
                <a:spcPts val="1400"/>
              </a:spcBef>
              <a:buNone/>
            </a:pPr>
            <a:endParaRPr lang="en-US" altLang="en-US" dirty="0"/>
          </a:p>
          <a:p>
            <a:pPr eaLnBrk="1" hangingPunct="1">
              <a:spcBef>
                <a:spcPts val="1400"/>
              </a:spcBef>
            </a:pPr>
            <a:endParaRPr lang="en-US" altLang="en-US" dirty="0" smtClean="0"/>
          </a:p>
          <a:p>
            <a:pPr eaLnBrk="1" hangingPunct="1"/>
            <a:endParaRPr lang="en-US" altLang="en-US" dirty="0" smtClean="0"/>
          </a:p>
        </p:txBody>
      </p:sp>
      <p:sp>
        <p:nvSpPr>
          <p:cNvPr id="5" name="Rectangle 4"/>
          <p:cNvSpPr/>
          <p:nvPr/>
        </p:nvSpPr>
        <p:spPr bwMode="auto">
          <a:xfrm>
            <a:off x="1371600" y="2469932"/>
            <a:ext cx="7239000" cy="28640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617510"/>
            <a:ext cx="6913174" cy="2554545"/>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Retiree-only plans should be excepted from the excise tax.  Concededly, the term “employee” includes a “former employee”.  Additionally, the statute includes a special valuation rule for valuing coverage attributable to retirees.  However, a condition precedent is that the coverage be a “group health plan”.  It is generally accepted that a “group health plan” for purposes of ERISA excludes plans with less than one active employee.  We believe this definition should control for purposes of the excise tax.  Thus, only retiree coverage offered as part of a plan that includes both active employees and retirees would be subject to valuation.</a:t>
            </a:r>
            <a:endParaRPr lang="en-US" sz="1600" i="1" dirty="0">
              <a:solidFill>
                <a:schemeClr val="bg1"/>
              </a:solidFill>
            </a:endParaRPr>
          </a:p>
        </p:txBody>
      </p:sp>
    </p:spTree>
    <p:extLst>
      <p:ext uri="{BB962C8B-B14F-4D97-AF65-F5344CB8AC3E}">
        <p14:creationId xmlns:p14="http://schemas.microsoft.com/office/powerpoint/2010/main" val="2105138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25</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pPr eaLnBrk="1" hangingPunct="1"/>
            <a:r>
              <a:rPr lang="en-US" altLang="en-US" dirty="0" smtClean="0"/>
              <a:t>How to Value Coverage</a:t>
            </a:r>
          </a:p>
        </p:txBody>
      </p:sp>
      <p:sp>
        <p:nvSpPr>
          <p:cNvPr id="5124" name="Rectangle 3"/>
          <p:cNvSpPr>
            <a:spLocks noGrp="1" noChangeArrowheads="1"/>
          </p:cNvSpPr>
          <p:nvPr>
            <p:ph type="body" idx="1"/>
          </p:nvPr>
        </p:nvSpPr>
        <p:spPr>
          <a:xfrm>
            <a:off x="1066800" y="1878844"/>
            <a:ext cx="2971800" cy="4140956"/>
          </a:xfrm>
        </p:spPr>
        <p:txBody>
          <a:bodyPr>
            <a:normAutofit/>
          </a:bodyPr>
          <a:lstStyle/>
          <a:p>
            <a:r>
              <a:rPr lang="en-US" altLang="en-US" sz="2000" dirty="0"/>
              <a:t>As mentioned, the statute says coverage is to be valued using rules </a:t>
            </a:r>
            <a:r>
              <a:rPr lang="en-US" altLang="en-US" sz="2000" dirty="0" smtClean="0"/>
              <a:t>"similar to" COBRA</a:t>
            </a:r>
            <a:endParaRPr lang="en-US" altLang="en-US" sz="2000" dirty="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980" y="1878844"/>
            <a:ext cx="4662073"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bwMode="auto">
          <a:xfrm>
            <a:off x="4661522" y="2590800"/>
            <a:ext cx="4025278"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8" name="Straight Connector 7"/>
          <p:cNvCxnSpPr/>
          <p:nvPr/>
        </p:nvCxnSpPr>
        <p:spPr bwMode="auto">
          <a:xfrm>
            <a:off x="4509308" y="2758966"/>
            <a:ext cx="4225566"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10" name="Straight Connector 9"/>
          <p:cNvCxnSpPr/>
          <p:nvPr/>
        </p:nvCxnSpPr>
        <p:spPr bwMode="auto">
          <a:xfrm>
            <a:off x="4446244" y="3000702"/>
            <a:ext cx="3859556"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814332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26</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How to Value Coverage</a:t>
            </a:r>
          </a:p>
        </p:txBody>
      </p:sp>
      <p:sp>
        <p:nvSpPr>
          <p:cNvPr id="5124" name="Rectangle 3"/>
          <p:cNvSpPr>
            <a:spLocks noGrp="1" noChangeArrowheads="1"/>
          </p:cNvSpPr>
          <p:nvPr>
            <p:ph type="body" idx="1"/>
          </p:nvPr>
        </p:nvSpPr>
        <p:spPr>
          <a:xfrm>
            <a:off x="1066800" y="1600200"/>
            <a:ext cx="7696200" cy="3733800"/>
          </a:xfrm>
        </p:spPr>
        <p:txBody>
          <a:bodyPr>
            <a:normAutofit lnSpcReduction="10000"/>
          </a:bodyPr>
          <a:lstStyle/>
          <a:p>
            <a:r>
              <a:rPr lang="en-US" altLang="en-US" sz="2400" dirty="0" smtClean="0"/>
              <a:t>Similarly situated individuals</a:t>
            </a:r>
          </a:p>
          <a:p>
            <a:pPr lvl="1">
              <a:spcBef>
                <a:spcPts val="1400"/>
              </a:spcBef>
            </a:pPr>
            <a:r>
              <a:rPr lang="en-US" altLang="en-US" sz="2000" dirty="0" smtClean="0"/>
              <a:t>"Treasury and IRS anticipate that ... for any specific type of applicable coverage, the cost of that applicable coverage for an employee will be based on the average cost of that type of applicable coverage for that employee and all similarly situated employees"</a:t>
            </a:r>
          </a:p>
          <a:p>
            <a:pPr lvl="1">
              <a:spcBef>
                <a:spcPts val="1400"/>
              </a:spcBef>
            </a:pPr>
            <a:r>
              <a:rPr lang="en-US" altLang="en-US" sz="2000" dirty="0"/>
              <a:t>Q</a:t>
            </a:r>
            <a:r>
              <a:rPr lang="en-US" altLang="en-US" sz="2000" dirty="0" smtClean="0"/>
              <a:t>uestion:  Is "similarly situated" determined within the single plan?  Across the plans of the member company? </a:t>
            </a:r>
            <a:r>
              <a:rPr lang="en-US" altLang="en-US" sz="2000" dirty="0"/>
              <a:t>A</a:t>
            </a:r>
            <a:r>
              <a:rPr lang="en-US" altLang="en-US" sz="2000" dirty="0" smtClean="0"/>
              <a:t>cross the plans of the member companies within the controlled group?</a:t>
            </a:r>
          </a:p>
        </p:txBody>
      </p:sp>
    </p:spTree>
    <p:extLst>
      <p:ext uri="{BB962C8B-B14F-4D97-AF65-F5344CB8AC3E}">
        <p14:creationId xmlns:p14="http://schemas.microsoft.com/office/powerpoint/2010/main" val="87071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27</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Potential Approaches for Determining Cost of Coverage</a:t>
            </a:r>
          </a:p>
        </p:txBody>
      </p:sp>
      <p:sp>
        <p:nvSpPr>
          <p:cNvPr id="5124" name="Rectangle 3"/>
          <p:cNvSpPr>
            <a:spLocks noGrp="1" noChangeArrowheads="1"/>
          </p:cNvSpPr>
          <p:nvPr>
            <p:ph type="body" idx="1"/>
          </p:nvPr>
        </p:nvSpPr>
        <p:spPr>
          <a:xfrm>
            <a:off x="1066800" y="1600200"/>
            <a:ext cx="7696200" cy="3733800"/>
          </a:xfrm>
        </p:spPr>
        <p:txBody>
          <a:bodyPr>
            <a:normAutofit/>
          </a:bodyPr>
          <a:lstStyle/>
          <a:p>
            <a:r>
              <a:rPr lang="en-US" altLang="en-US" sz="2400" dirty="0" smtClean="0"/>
              <a:t>Similarly situated individuals</a:t>
            </a:r>
          </a:p>
        </p:txBody>
      </p:sp>
      <p:sp>
        <p:nvSpPr>
          <p:cNvPr id="5" name="Rectangle 4"/>
          <p:cNvSpPr/>
          <p:nvPr/>
        </p:nvSpPr>
        <p:spPr bwMode="auto">
          <a:xfrm>
            <a:off x="1371600" y="2469932"/>
            <a:ext cx="7239000" cy="17210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617510"/>
            <a:ext cx="6913174" cy="1323439"/>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Employers should not be subject to mandatory aggregation and/or disaggregation and should have broad flexibility to determine which individuals are similarly situated for purposes of the excise tax so long as they are consistent for COBRA purposes.</a:t>
            </a:r>
            <a:endParaRPr lang="en-US" sz="1600" i="1" dirty="0">
              <a:solidFill>
                <a:schemeClr val="bg1"/>
              </a:solidFill>
            </a:endParaRPr>
          </a:p>
        </p:txBody>
      </p:sp>
    </p:spTree>
    <p:extLst>
      <p:ext uri="{BB962C8B-B14F-4D97-AF65-F5344CB8AC3E}">
        <p14:creationId xmlns:p14="http://schemas.microsoft.com/office/powerpoint/2010/main" val="961127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28</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pPr eaLnBrk="1" hangingPunct="1"/>
            <a:r>
              <a:rPr lang="en-US" altLang="en-US" dirty="0" smtClean="0"/>
              <a:t>How to Value Coverage</a:t>
            </a:r>
          </a:p>
        </p:txBody>
      </p:sp>
      <p:sp>
        <p:nvSpPr>
          <p:cNvPr id="5124" name="Rectangle 3"/>
          <p:cNvSpPr>
            <a:spLocks noGrp="1" noChangeArrowheads="1"/>
          </p:cNvSpPr>
          <p:nvPr>
            <p:ph type="body" idx="1"/>
          </p:nvPr>
        </p:nvSpPr>
        <p:spPr>
          <a:xfrm>
            <a:off x="1066800" y="1878844"/>
            <a:ext cx="2971800" cy="4140956"/>
          </a:xfrm>
        </p:spPr>
        <p:txBody>
          <a:bodyPr>
            <a:normAutofit/>
          </a:bodyPr>
          <a:lstStyle/>
          <a:p>
            <a:r>
              <a:rPr lang="en-US" altLang="en-US" sz="2000" dirty="0" smtClean="0"/>
              <a:t>Statute also says cost should not include that which is attributable to the excise tax</a:t>
            </a:r>
          </a:p>
          <a:p>
            <a:pPr>
              <a:spcBef>
                <a:spcPts val="1600"/>
              </a:spcBef>
            </a:pPr>
            <a:r>
              <a:rPr lang="en-US" altLang="en-US" sz="2000" dirty="0" smtClean="0"/>
              <a:t>But does that include:</a:t>
            </a:r>
          </a:p>
          <a:p>
            <a:pPr lvl="1"/>
            <a:r>
              <a:rPr lang="en-US" altLang="en-US" sz="1600" dirty="0" smtClean="0"/>
              <a:t>Only the tax itself?</a:t>
            </a:r>
          </a:p>
          <a:p>
            <a:pPr lvl="1"/>
            <a:r>
              <a:rPr lang="en-US" altLang="en-US" sz="1600" dirty="0" smtClean="0"/>
              <a:t>Cost of non-deductibility?</a:t>
            </a:r>
          </a:p>
          <a:p>
            <a:pPr lvl="1"/>
            <a:r>
              <a:rPr lang="en-US" altLang="en-US" sz="1600" dirty="0" smtClean="0"/>
              <a:t>Cost of corporate tax liability?</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980" y="1878844"/>
            <a:ext cx="4662073"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bwMode="auto">
          <a:xfrm>
            <a:off x="5410200" y="3189908"/>
            <a:ext cx="3324674"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8" name="Straight Connector 7"/>
          <p:cNvCxnSpPr/>
          <p:nvPr/>
        </p:nvCxnSpPr>
        <p:spPr bwMode="auto">
          <a:xfrm>
            <a:off x="4509308" y="3389606"/>
            <a:ext cx="4225566"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10" name="Straight Connector 9"/>
          <p:cNvCxnSpPr/>
          <p:nvPr/>
        </p:nvCxnSpPr>
        <p:spPr bwMode="auto">
          <a:xfrm>
            <a:off x="4446244" y="3584044"/>
            <a:ext cx="4288630"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16" name="Straight Connector 15"/>
          <p:cNvCxnSpPr/>
          <p:nvPr/>
        </p:nvCxnSpPr>
        <p:spPr bwMode="auto">
          <a:xfrm>
            <a:off x="4456750" y="3783742"/>
            <a:ext cx="3468050"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082037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29</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pPr eaLnBrk="1" hangingPunct="1"/>
            <a:r>
              <a:rPr lang="en-US" altLang="en-US" dirty="0" smtClean="0"/>
              <a:t>How to Value Coverage</a:t>
            </a:r>
          </a:p>
        </p:txBody>
      </p:sp>
      <p:sp>
        <p:nvSpPr>
          <p:cNvPr id="11" name="Rectangle 10"/>
          <p:cNvSpPr/>
          <p:nvPr/>
        </p:nvSpPr>
        <p:spPr bwMode="auto">
          <a:xfrm>
            <a:off x="1371600" y="2312272"/>
            <a:ext cx="7239000" cy="195492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1524000" y="2459850"/>
            <a:ext cx="6913174" cy="1569660"/>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In determining the cost of a plan, an employer should be permitted to exclude not only the direct cost attributable to the excise tax, but also a reasonable estimate of the costs associated with the non-deductibility of the tax, as well as any increased corporate tax liability as a result of the tax that could be borne by the employer in the form of increased premiums or other.</a:t>
            </a:r>
            <a:endParaRPr lang="en-US" sz="1600" i="1" dirty="0">
              <a:solidFill>
                <a:schemeClr val="bg1"/>
              </a:solidFill>
            </a:endParaRPr>
          </a:p>
        </p:txBody>
      </p:sp>
    </p:spTree>
    <p:extLst>
      <p:ext uri="{BB962C8B-B14F-4D97-AF65-F5344CB8AC3E}">
        <p14:creationId xmlns:p14="http://schemas.microsoft.com/office/powerpoint/2010/main" val="1213374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3</a:t>
            </a:fld>
            <a:endParaRPr lang="en-US" dirty="0"/>
          </a:p>
        </p:txBody>
      </p:sp>
      <p:sp>
        <p:nvSpPr>
          <p:cNvPr id="4099" name="Rectangle 2"/>
          <p:cNvSpPr>
            <a:spLocks noGrp="1" noChangeArrowheads="1"/>
          </p:cNvSpPr>
          <p:nvPr>
            <p:ph type="title"/>
          </p:nvPr>
        </p:nvSpPr>
        <p:spPr/>
        <p:txBody>
          <a:bodyPr/>
          <a:lstStyle/>
          <a:p>
            <a:pPr eaLnBrk="1" hangingPunct="1"/>
            <a:r>
              <a:rPr lang="en-US" altLang="en-US" dirty="0" smtClean="0"/>
              <a:t>Current State of Rulemaking</a:t>
            </a:r>
          </a:p>
        </p:txBody>
      </p:sp>
      <p:sp>
        <p:nvSpPr>
          <p:cNvPr id="4100" name="Rectangle 3"/>
          <p:cNvSpPr>
            <a:spLocks noGrp="1" noChangeArrowheads="1"/>
          </p:cNvSpPr>
          <p:nvPr>
            <p:ph type="body" idx="1"/>
          </p:nvPr>
        </p:nvSpPr>
        <p:spPr/>
        <p:txBody>
          <a:bodyPr>
            <a:normAutofit/>
          </a:bodyPr>
          <a:lstStyle/>
          <a:p>
            <a:pPr eaLnBrk="1" hangingPunct="1"/>
            <a:r>
              <a:rPr lang="en-US" altLang="en-US" dirty="0" smtClean="0"/>
              <a:t>Statutory language of IRC section 4980I</a:t>
            </a:r>
          </a:p>
          <a:p>
            <a:pPr eaLnBrk="1" hangingPunct="1"/>
            <a:r>
              <a:rPr lang="en-US" altLang="en-US" dirty="0" smtClean="0"/>
              <a:t>IRS recently issued Notice 2015-16</a:t>
            </a:r>
          </a:p>
          <a:p>
            <a:pPr lvl="1"/>
            <a:r>
              <a:rPr lang="en-US" altLang="en-US" dirty="0" smtClean="0"/>
              <a:t>Comments due by May 15, 2015</a:t>
            </a:r>
          </a:p>
          <a:p>
            <a:pPr lvl="1"/>
            <a:r>
              <a:rPr lang="en-US" altLang="en-US" dirty="0" smtClean="0"/>
              <a:t>Indicates planned issuance of follow-on notice (expected late spring/early summer)</a:t>
            </a:r>
          </a:p>
          <a:p>
            <a:r>
              <a:rPr lang="en-US" altLang="en-US" dirty="0" smtClean="0"/>
              <a:t>Proposed and final regulations to follow in sequence</a:t>
            </a:r>
          </a:p>
        </p:txBody>
      </p:sp>
    </p:spTree>
    <p:extLst>
      <p:ext uri="{BB962C8B-B14F-4D97-AF65-F5344CB8AC3E}">
        <p14:creationId xmlns:p14="http://schemas.microsoft.com/office/powerpoint/2010/main" val="31833125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30</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Excise Tax Liability</a:t>
            </a:r>
          </a:p>
        </p:txBody>
      </p:sp>
      <p:sp>
        <p:nvSpPr>
          <p:cNvPr id="5124" name="Rectangle 3"/>
          <p:cNvSpPr>
            <a:spLocks noGrp="1" noChangeArrowheads="1"/>
          </p:cNvSpPr>
          <p:nvPr>
            <p:ph type="body" idx="1"/>
          </p:nvPr>
        </p:nvSpPr>
        <p:spPr>
          <a:xfrm>
            <a:off x="1066800" y="1600200"/>
            <a:ext cx="7696200" cy="4572000"/>
          </a:xfrm>
        </p:spPr>
        <p:txBody>
          <a:bodyPr>
            <a:normAutofit/>
          </a:bodyPr>
          <a:lstStyle/>
          <a:p>
            <a:pPr>
              <a:spcBef>
                <a:spcPts val="1400"/>
              </a:spcBef>
            </a:pPr>
            <a:r>
              <a:rPr lang="en-US" altLang="en-US" sz="2400" dirty="0" smtClean="0"/>
              <a:t>The entity that "shall pay" the tax is:</a:t>
            </a:r>
          </a:p>
          <a:p>
            <a:pPr marL="857250" lvl="1" indent="-342900">
              <a:spcBef>
                <a:spcPts val="1400"/>
              </a:spcBef>
              <a:buSzPct val="100000"/>
              <a:buFont typeface="+mj-lt"/>
              <a:buAutoNum type="arabicPeriod"/>
            </a:pPr>
            <a:r>
              <a:rPr lang="en-US" altLang="en-US" sz="2000" dirty="0" smtClean="0"/>
              <a:t>The "health insurance issuer" regarding insured coverage</a:t>
            </a:r>
          </a:p>
          <a:p>
            <a:pPr marL="857250" lvl="1" indent="-342900">
              <a:spcBef>
                <a:spcPts val="1400"/>
              </a:spcBef>
              <a:buSzPct val="100000"/>
              <a:buFont typeface="+mj-lt"/>
              <a:buAutoNum type="arabicPeriod"/>
            </a:pPr>
            <a:r>
              <a:rPr lang="en-US" altLang="en-US" sz="2000" dirty="0" smtClean="0"/>
              <a:t>The "employer" regarding employer contributions to an Archer MSA or HSA</a:t>
            </a:r>
          </a:p>
          <a:p>
            <a:pPr marL="857250" lvl="1" indent="-342900">
              <a:spcBef>
                <a:spcPts val="1400"/>
              </a:spcBef>
              <a:buSzPct val="100000"/>
              <a:buFont typeface="+mj-lt"/>
              <a:buAutoNum type="arabicPeriod"/>
            </a:pPr>
            <a:r>
              <a:rPr lang="en-US" altLang="en-US" sz="2000" dirty="0" smtClean="0"/>
              <a:t>The "</a:t>
            </a:r>
            <a:r>
              <a:rPr lang="en-US" altLang="en-US" sz="2000" b="1" u="sng" dirty="0" smtClean="0"/>
              <a:t>person that administers the plan</a:t>
            </a:r>
            <a:r>
              <a:rPr lang="en-US" altLang="en-US" sz="2000" dirty="0" smtClean="0"/>
              <a:t>" in the case of any other applicable coverage</a:t>
            </a:r>
          </a:p>
          <a:p>
            <a:pPr marL="1257300" lvl="2" indent="-342900">
              <a:spcBef>
                <a:spcPts val="1400"/>
              </a:spcBef>
              <a:buFont typeface="+mj-lt"/>
              <a:buAutoNum type="arabicPeriod"/>
            </a:pPr>
            <a:endParaRPr lang="en-US" altLang="en-US" sz="1600" dirty="0"/>
          </a:p>
          <a:p>
            <a:pPr lvl="1">
              <a:spcBef>
                <a:spcPts val="1400"/>
              </a:spcBef>
            </a:pPr>
            <a:endParaRPr lang="en-US" altLang="en-US" sz="2200" dirty="0" smtClean="0"/>
          </a:p>
          <a:p>
            <a:pPr lvl="1"/>
            <a:endParaRPr lang="en-US" altLang="en-US" sz="2200" dirty="0" smtClean="0"/>
          </a:p>
        </p:txBody>
      </p:sp>
    </p:spTree>
    <p:extLst>
      <p:ext uri="{BB962C8B-B14F-4D97-AF65-F5344CB8AC3E}">
        <p14:creationId xmlns:p14="http://schemas.microsoft.com/office/powerpoint/2010/main" val="23032531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31</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Excise Tax Liability</a:t>
            </a:r>
          </a:p>
        </p:txBody>
      </p:sp>
      <p:sp>
        <p:nvSpPr>
          <p:cNvPr id="5124" name="Rectangle 3"/>
          <p:cNvSpPr>
            <a:spLocks noGrp="1" noChangeArrowheads="1"/>
          </p:cNvSpPr>
          <p:nvPr>
            <p:ph type="body" idx="1"/>
          </p:nvPr>
        </p:nvSpPr>
        <p:spPr>
          <a:xfrm>
            <a:off x="1066800" y="1600200"/>
            <a:ext cx="7696200" cy="4572000"/>
          </a:xfrm>
        </p:spPr>
        <p:txBody>
          <a:bodyPr>
            <a:normAutofit/>
          </a:bodyPr>
          <a:lstStyle/>
          <a:p>
            <a:pPr marL="1257300" lvl="2" indent="-342900">
              <a:spcBef>
                <a:spcPts val="1400"/>
              </a:spcBef>
              <a:buFont typeface="+mj-lt"/>
              <a:buAutoNum type="arabicPeriod"/>
            </a:pPr>
            <a:endParaRPr lang="en-US" altLang="en-US" sz="1600" dirty="0"/>
          </a:p>
          <a:p>
            <a:pPr lvl="1">
              <a:spcBef>
                <a:spcPts val="1400"/>
              </a:spcBef>
            </a:pPr>
            <a:endParaRPr lang="en-US" altLang="en-US" sz="2200" dirty="0" smtClean="0"/>
          </a:p>
          <a:p>
            <a:pPr lvl="1"/>
            <a:endParaRPr lang="en-US" altLang="en-US" sz="2200" dirty="0" smtClean="0"/>
          </a:p>
        </p:txBody>
      </p:sp>
      <p:sp>
        <p:nvSpPr>
          <p:cNvPr id="5" name="Rectangle 4"/>
          <p:cNvSpPr/>
          <p:nvPr/>
        </p:nvSpPr>
        <p:spPr bwMode="auto">
          <a:xfrm>
            <a:off x="1371600" y="2012718"/>
            <a:ext cx="7239000" cy="202588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239126"/>
            <a:ext cx="6913174" cy="1569660"/>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The “person that administers the tax” with respect to self-funded coverage should be defined to be the ERISA Form 5500 plan administrator versus the ASO or TPA.  A contrary definition would increase administrative complexity is contrary to ERISA, which general holds the plan sponsor as named fiduciary to be the plan administrator as listed on the Form 5500.</a:t>
            </a:r>
            <a:endParaRPr lang="en-US" sz="1600" i="1" dirty="0">
              <a:solidFill>
                <a:schemeClr val="bg1"/>
              </a:solidFill>
            </a:endParaRPr>
          </a:p>
        </p:txBody>
      </p:sp>
    </p:spTree>
    <p:extLst>
      <p:ext uri="{BB962C8B-B14F-4D97-AF65-F5344CB8AC3E}">
        <p14:creationId xmlns:p14="http://schemas.microsoft.com/office/powerpoint/2010/main" val="1449221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bwMode="auto">
          <a:xfrm>
            <a:off x="4953000" y="2860420"/>
            <a:ext cx="1700042" cy="1615952"/>
          </a:xfrm>
          <a:prstGeom prst="ellipse">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32</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How to Value Self-Funded Coverage?</a:t>
            </a:r>
          </a:p>
        </p:txBody>
      </p:sp>
      <p:sp>
        <p:nvSpPr>
          <p:cNvPr id="5124" name="Rectangle 3"/>
          <p:cNvSpPr>
            <a:spLocks noGrp="1" noChangeArrowheads="1"/>
          </p:cNvSpPr>
          <p:nvPr>
            <p:ph type="body" idx="1"/>
          </p:nvPr>
        </p:nvSpPr>
        <p:spPr>
          <a:xfrm>
            <a:off x="1066800" y="1600200"/>
            <a:ext cx="7696200" cy="4724400"/>
          </a:xfrm>
        </p:spPr>
        <p:txBody>
          <a:bodyPr>
            <a:normAutofit/>
          </a:bodyPr>
          <a:lstStyle/>
          <a:p>
            <a:r>
              <a:rPr lang="en-US" altLang="en-US" sz="2400" dirty="0" smtClean="0"/>
              <a:t>The Notice includes specific contemplated approaches regarding how to value coverage that is </a:t>
            </a:r>
            <a:r>
              <a:rPr lang="en-US" altLang="en-US" sz="2400" b="1" u="sng" dirty="0" smtClean="0"/>
              <a:t>self-insured</a:t>
            </a:r>
          </a:p>
          <a:p>
            <a:pPr marL="0" indent="0">
              <a:buNone/>
            </a:pPr>
            <a:endParaRPr lang="en-US" altLang="en-US" sz="2600" b="1" u="sng" dirty="0" smtClean="0"/>
          </a:p>
          <a:p>
            <a:endParaRPr lang="en-US" altLang="en-US" sz="2600" b="1" u="sng" dirty="0"/>
          </a:p>
          <a:p>
            <a:endParaRPr lang="en-US" altLang="en-US" sz="2600" b="1" u="sng" dirty="0" smtClean="0"/>
          </a:p>
          <a:p>
            <a:pPr marL="0" indent="0">
              <a:buNone/>
            </a:pPr>
            <a:endParaRPr lang="en-US" altLang="en-US" sz="2600" b="1" u="sng" dirty="0"/>
          </a:p>
          <a:p>
            <a:r>
              <a:rPr lang="en-US" altLang="en-US" sz="2600" dirty="0" smtClean="0"/>
              <a:t>Notice suggests method may need to be used consistently for 5 years</a:t>
            </a:r>
            <a:endParaRPr lang="en-US" altLang="en-US" sz="2600" dirty="0"/>
          </a:p>
          <a:p>
            <a:r>
              <a:rPr lang="en-US" altLang="en-US" sz="2600" dirty="0" smtClean="0"/>
              <a:t>Issue of COBRA harmonization</a:t>
            </a:r>
            <a:endParaRPr lang="en-US" altLang="en-US" sz="2600" dirty="0"/>
          </a:p>
        </p:txBody>
      </p:sp>
      <p:sp>
        <p:nvSpPr>
          <p:cNvPr id="2" name="Oval 1"/>
          <p:cNvSpPr/>
          <p:nvPr/>
        </p:nvSpPr>
        <p:spPr bwMode="auto">
          <a:xfrm>
            <a:off x="2807579" y="2851209"/>
            <a:ext cx="1700042" cy="1615952"/>
          </a:xfrm>
          <a:prstGeom prst="ellipse">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TextBox 2"/>
          <p:cNvSpPr txBox="1"/>
          <p:nvPr/>
        </p:nvSpPr>
        <p:spPr>
          <a:xfrm>
            <a:off x="2726119" y="3401794"/>
            <a:ext cx="1828800" cy="461665"/>
          </a:xfrm>
          <a:prstGeom prst="rect">
            <a:avLst/>
          </a:prstGeom>
          <a:noFill/>
        </p:spPr>
        <p:txBody>
          <a:bodyPr wrap="square" rtlCol="0">
            <a:spAutoFit/>
          </a:bodyPr>
          <a:lstStyle/>
          <a:p>
            <a:pPr algn="ctr"/>
            <a:r>
              <a:rPr lang="en-US" sz="2400" b="1" dirty="0" smtClean="0">
                <a:solidFill>
                  <a:schemeClr val="accent1">
                    <a:lumMod val="75000"/>
                  </a:schemeClr>
                </a:solidFill>
              </a:rPr>
              <a:t>Past Cost</a:t>
            </a:r>
            <a:endParaRPr lang="en-US" sz="2400" b="1" dirty="0">
              <a:solidFill>
                <a:schemeClr val="accent1">
                  <a:lumMod val="75000"/>
                </a:schemeClr>
              </a:solidFill>
            </a:endParaRPr>
          </a:p>
        </p:txBody>
      </p:sp>
      <p:sp>
        <p:nvSpPr>
          <p:cNvPr id="8" name="TextBox 7"/>
          <p:cNvSpPr txBox="1"/>
          <p:nvPr/>
        </p:nvSpPr>
        <p:spPr>
          <a:xfrm>
            <a:off x="4889936" y="3252897"/>
            <a:ext cx="1828800" cy="830997"/>
          </a:xfrm>
          <a:prstGeom prst="rect">
            <a:avLst/>
          </a:prstGeom>
          <a:noFill/>
        </p:spPr>
        <p:txBody>
          <a:bodyPr wrap="square" rtlCol="0">
            <a:spAutoFit/>
          </a:bodyPr>
          <a:lstStyle/>
          <a:p>
            <a:pPr algn="ctr"/>
            <a:r>
              <a:rPr lang="en-US" sz="2400" b="1" dirty="0" smtClean="0">
                <a:solidFill>
                  <a:schemeClr val="accent1">
                    <a:lumMod val="20000"/>
                    <a:lumOff val="80000"/>
                  </a:schemeClr>
                </a:solidFill>
              </a:rPr>
              <a:t>Actuarial Basis</a:t>
            </a:r>
            <a:endParaRPr lang="en-US" sz="2400" b="1" dirty="0">
              <a:solidFill>
                <a:schemeClr val="accent1">
                  <a:lumMod val="20000"/>
                  <a:lumOff val="80000"/>
                </a:schemeClr>
              </a:solidFill>
            </a:endParaRPr>
          </a:p>
        </p:txBody>
      </p:sp>
    </p:spTree>
    <p:extLst>
      <p:ext uri="{BB962C8B-B14F-4D97-AF65-F5344CB8AC3E}">
        <p14:creationId xmlns:p14="http://schemas.microsoft.com/office/powerpoint/2010/main" val="2851550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33</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How to Value Self-Funded Coverage?</a:t>
            </a:r>
          </a:p>
        </p:txBody>
      </p:sp>
      <p:sp>
        <p:nvSpPr>
          <p:cNvPr id="9" name="Rectangle 8"/>
          <p:cNvSpPr/>
          <p:nvPr/>
        </p:nvSpPr>
        <p:spPr bwMode="auto">
          <a:xfrm>
            <a:off x="1371600" y="2075782"/>
            <a:ext cx="7239000" cy="36392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0" y="2223360"/>
            <a:ext cx="6913174" cy="3323987"/>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a:t>
            </a:r>
            <a:r>
              <a:rPr lang="en-US" sz="1600" i="1" dirty="0" smtClean="0">
                <a:solidFill>
                  <a:schemeClr val="bg1"/>
                </a:solidFill>
              </a:rPr>
              <a:t>COMMENTS:</a:t>
            </a:r>
          </a:p>
          <a:p>
            <a:pPr marL="522288" lvl="1" indent="-285750">
              <a:spcBef>
                <a:spcPts val="2000"/>
              </a:spcBef>
              <a:buFont typeface="Arial" panose="020B0604020202020204" pitchFamily="34" charset="0"/>
              <a:buChar char="•"/>
            </a:pPr>
            <a:r>
              <a:rPr lang="en-US" sz="1600" i="1" dirty="0">
                <a:solidFill>
                  <a:schemeClr val="bg1"/>
                </a:solidFill>
              </a:rPr>
              <a:t>C</a:t>
            </a:r>
            <a:r>
              <a:rPr lang="en-US" sz="1600" i="1" dirty="0" smtClean="0">
                <a:solidFill>
                  <a:schemeClr val="bg1"/>
                </a:solidFill>
              </a:rPr>
              <a:t>osts attributable to stop-loss premiums if borne by the employer (not the plan) should be excluded from cost if such amounts are also not taken into account for COBRA valuation purposes.</a:t>
            </a:r>
          </a:p>
          <a:p>
            <a:pPr marL="522288" lvl="1" indent="-285750">
              <a:spcBef>
                <a:spcPts val="2000"/>
              </a:spcBef>
              <a:buFont typeface="Arial" panose="020B0604020202020204" pitchFamily="34" charset="0"/>
              <a:buChar char="•"/>
            </a:pPr>
            <a:r>
              <a:rPr lang="en-US" sz="1600" i="1" dirty="0" smtClean="0">
                <a:solidFill>
                  <a:schemeClr val="bg1"/>
                </a:solidFill>
              </a:rPr>
              <a:t>Employer overhead or other reasonable costs, if borne by the employer (not the plan) should be excluded from cost if such amounts are also not taken into account for COBRA purposes.</a:t>
            </a:r>
          </a:p>
          <a:p>
            <a:pPr marL="522288" lvl="1" indent="-285750">
              <a:spcBef>
                <a:spcPts val="2000"/>
              </a:spcBef>
              <a:buFont typeface="Arial" panose="020B0604020202020204" pitchFamily="34" charset="0"/>
              <a:buChar char="•"/>
            </a:pPr>
            <a:r>
              <a:rPr lang="en-US" sz="1600" i="1" dirty="0" smtClean="0">
                <a:solidFill>
                  <a:schemeClr val="bg1"/>
                </a:solidFill>
              </a:rPr>
              <a:t>Employers should have flexibility to determine cost based upon either claims incurred but not reimbursed (IBNR) or claims incurred and reimbursed </a:t>
            </a:r>
            <a:endParaRPr lang="en-US" sz="1600" i="1" dirty="0">
              <a:solidFill>
                <a:schemeClr val="bg1"/>
              </a:solidFill>
            </a:endParaRPr>
          </a:p>
        </p:txBody>
      </p:sp>
    </p:spTree>
    <p:extLst>
      <p:ext uri="{BB962C8B-B14F-4D97-AF65-F5344CB8AC3E}">
        <p14:creationId xmlns:p14="http://schemas.microsoft.com/office/powerpoint/2010/main" val="2922333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34</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a:t>Potential Approaches for Determining Cost of Coverage</a:t>
            </a:r>
            <a:endParaRPr lang="en-US" altLang="en-US" dirty="0" smtClean="0"/>
          </a:p>
        </p:txBody>
      </p:sp>
      <p:sp>
        <p:nvSpPr>
          <p:cNvPr id="5124" name="Rectangle 3"/>
          <p:cNvSpPr>
            <a:spLocks noGrp="1" noChangeArrowheads="1"/>
          </p:cNvSpPr>
          <p:nvPr>
            <p:ph type="body" idx="1"/>
          </p:nvPr>
        </p:nvSpPr>
        <p:spPr>
          <a:xfrm>
            <a:off x="1066800" y="1600200"/>
            <a:ext cx="7696200" cy="5029200"/>
          </a:xfrm>
        </p:spPr>
        <p:txBody>
          <a:bodyPr>
            <a:normAutofit/>
          </a:bodyPr>
          <a:lstStyle/>
          <a:p>
            <a:pPr eaLnBrk="1" hangingPunct="1"/>
            <a:r>
              <a:rPr lang="en-US" sz="2400" dirty="0" smtClean="0"/>
              <a:t>Possibility of other methods for determining cost of coverage</a:t>
            </a:r>
          </a:p>
          <a:p>
            <a:pPr lvl="1">
              <a:spcBef>
                <a:spcPts val="1400"/>
              </a:spcBef>
            </a:pPr>
            <a:r>
              <a:rPr lang="en-US" sz="2000" dirty="0" smtClean="0"/>
              <a:t>Valuation based on actuarial value (AV) standard</a:t>
            </a:r>
            <a:endParaRPr lang="en-US" sz="1700" dirty="0" smtClean="0"/>
          </a:p>
          <a:p>
            <a:pPr lvl="2">
              <a:spcBef>
                <a:spcPts val="1400"/>
              </a:spcBef>
            </a:pPr>
            <a:endParaRPr lang="en-US" sz="1700" dirty="0" smtClean="0"/>
          </a:p>
          <a:p>
            <a:pPr lvl="3">
              <a:spcBef>
                <a:spcPts val="1400"/>
              </a:spcBef>
            </a:pPr>
            <a:endParaRPr lang="en-US" sz="1500" dirty="0"/>
          </a:p>
        </p:txBody>
      </p:sp>
      <p:sp>
        <p:nvSpPr>
          <p:cNvPr id="5" name="TextBox 4"/>
          <p:cNvSpPr txBox="1"/>
          <p:nvPr/>
        </p:nvSpPr>
        <p:spPr>
          <a:xfrm>
            <a:off x="1965448" y="3399688"/>
            <a:ext cx="6257988" cy="1077218"/>
          </a:xfrm>
          <a:prstGeom prst="rect">
            <a:avLst/>
          </a:prstGeom>
          <a:noFill/>
        </p:spPr>
        <p:txBody>
          <a:bodyPr wrap="square" rtlCol="0">
            <a:spAutoFit/>
          </a:bodyPr>
          <a:lstStyle/>
          <a:p>
            <a:r>
              <a:rPr lang="en-US" sz="1600" dirty="0" smtClean="0"/>
              <a:t>** IRS/Treasury is requesting comments regarding </a:t>
            </a:r>
            <a:r>
              <a:rPr lang="en-US" sz="1600" dirty="0"/>
              <a:t>whether any alternative approaches to determining the cost of applicable coverage would be consistent with the statutory requirements of </a:t>
            </a:r>
            <a:r>
              <a:rPr lang="en-US" sz="1600" dirty="0" smtClean="0"/>
              <a:t>Code section </a:t>
            </a:r>
            <a:r>
              <a:rPr lang="en-US" sz="1600" dirty="0"/>
              <a:t>4980I and, if so, would be useful. </a:t>
            </a:r>
          </a:p>
        </p:txBody>
      </p:sp>
      <p:sp>
        <p:nvSpPr>
          <p:cNvPr id="6" name="Rectangle 5"/>
          <p:cNvSpPr/>
          <p:nvPr/>
        </p:nvSpPr>
        <p:spPr bwMode="auto">
          <a:xfrm>
            <a:off x="1752600" y="3252497"/>
            <a:ext cx="6399896" cy="1371601"/>
          </a:xfrm>
          <a:prstGeom prst="rect">
            <a:avLst/>
          </a:prstGeom>
          <a:no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1225677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35</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a:t>Potential Approaches for Determining Cost of Coverage</a:t>
            </a:r>
            <a:endParaRPr lang="en-US" altLang="en-US" dirty="0" smtClean="0"/>
          </a:p>
        </p:txBody>
      </p:sp>
      <p:sp>
        <p:nvSpPr>
          <p:cNvPr id="5124" name="Rectangle 3"/>
          <p:cNvSpPr>
            <a:spLocks noGrp="1" noChangeArrowheads="1"/>
          </p:cNvSpPr>
          <p:nvPr>
            <p:ph type="body" idx="1"/>
          </p:nvPr>
        </p:nvSpPr>
        <p:spPr>
          <a:xfrm>
            <a:off x="1066800" y="1600200"/>
            <a:ext cx="7696200" cy="5029200"/>
          </a:xfrm>
        </p:spPr>
        <p:txBody>
          <a:bodyPr>
            <a:normAutofit/>
          </a:bodyPr>
          <a:lstStyle/>
          <a:p>
            <a:pPr eaLnBrk="1" hangingPunct="1"/>
            <a:r>
              <a:rPr lang="en-US" sz="2400" dirty="0" smtClean="0"/>
              <a:t>Possibility of other methods for determining cost of coverage</a:t>
            </a:r>
          </a:p>
          <a:p>
            <a:pPr marL="914400" lvl="2" indent="0">
              <a:spcBef>
                <a:spcPts val="1400"/>
              </a:spcBef>
              <a:buNone/>
            </a:pPr>
            <a:endParaRPr lang="en-US" sz="1700" dirty="0" smtClean="0"/>
          </a:p>
          <a:p>
            <a:pPr lvl="3">
              <a:spcBef>
                <a:spcPts val="1400"/>
              </a:spcBef>
            </a:pPr>
            <a:endParaRPr lang="en-US" sz="1500" dirty="0"/>
          </a:p>
        </p:txBody>
      </p:sp>
      <p:sp>
        <p:nvSpPr>
          <p:cNvPr id="7" name="Rectangle 6"/>
          <p:cNvSpPr/>
          <p:nvPr/>
        </p:nvSpPr>
        <p:spPr bwMode="auto">
          <a:xfrm>
            <a:off x="1371600" y="2564528"/>
            <a:ext cx="7239000" cy="1524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1524000" y="2790936"/>
            <a:ext cx="6913174" cy="1077218"/>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A safe harbor valuation method should be established that would provide that plans with an AV-rating of less than 90% are deemed to not have excess benefit and be subject to any excise tax.</a:t>
            </a:r>
            <a:endParaRPr lang="en-US" sz="1600" i="1" dirty="0">
              <a:solidFill>
                <a:schemeClr val="bg1"/>
              </a:solidFill>
            </a:endParaRPr>
          </a:p>
        </p:txBody>
      </p:sp>
    </p:spTree>
    <p:extLst>
      <p:ext uri="{BB962C8B-B14F-4D97-AF65-F5344CB8AC3E}">
        <p14:creationId xmlns:p14="http://schemas.microsoft.com/office/powerpoint/2010/main" val="7962173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36</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smtClean="0"/>
              <a:t>Applicable Dollar Limits</a:t>
            </a:r>
          </a:p>
        </p:txBody>
      </p:sp>
      <p:sp>
        <p:nvSpPr>
          <p:cNvPr id="5124" name="Rectangle 3"/>
          <p:cNvSpPr>
            <a:spLocks noGrp="1" noChangeArrowheads="1"/>
          </p:cNvSpPr>
          <p:nvPr>
            <p:ph type="body" idx="1"/>
          </p:nvPr>
        </p:nvSpPr>
        <p:spPr>
          <a:xfrm>
            <a:off x="1066800" y="1600200"/>
            <a:ext cx="7696200" cy="5029200"/>
          </a:xfrm>
        </p:spPr>
        <p:txBody>
          <a:bodyPr>
            <a:normAutofit/>
          </a:bodyPr>
          <a:lstStyle/>
          <a:p>
            <a:pPr eaLnBrk="1" hangingPunct="1"/>
            <a:r>
              <a:rPr lang="en-US" sz="2400" dirty="0" smtClean="0"/>
              <a:t>Applicable dollar limits</a:t>
            </a:r>
          </a:p>
          <a:p>
            <a:pPr lvl="1">
              <a:spcBef>
                <a:spcPts val="1400"/>
              </a:spcBef>
            </a:pPr>
            <a:r>
              <a:rPr lang="en-US" sz="1800" dirty="0" smtClean="0"/>
              <a:t>Base Thresholds: $10,200 for self-only coverage, $27,500 for other-than-self-only coverage</a:t>
            </a:r>
          </a:p>
          <a:p>
            <a:pPr lvl="1">
              <a:spcBef>
                <a:spcPts val="1400"/>
              </a:spcBef>
            </a:pPr>
            <a:r>
              <a:rPr lang="en-US" sz="1800" dirty="0" smtClean="0"/>
              <a:t>Subject to certain adjustments as well as initial (2018) and annual indexing</a:t>
            </a:r>
          </a:p>
          <a:p>
            <a:pPr lvl="2">
              <a:spcBef>
                <a:spcPts val="1400"/>
              </a:spcBef>
            </a:pPr>
            <a:r>
              <a:rPr lang="en-US" sz="1600" dirty="0" smtClean="0"/>
              <a:t>Based upon CPI-U</a:t>
            </a:r>
          </a:p>
          <a:p>
            <a:pPr lvl="1">
              <a:spcBef>
                <a:spcPts val="1400"/>
              </a:spcBef>
            </a:pPr>
            <a:r>
              <a:rPr lang="en-US" sz="1900" dirty="0" smtClean="0"/>
              <a:t>Limited adjustments to age, gender, plans with certain high-risk professionals, and qualified retirees</a:t>
            </a:r>
          </a:p>
          <a:p>
            <a:pPr lvl="1">
              <a:spcBef>
                <a:spcPts val="1400"/>
              </a:spcBef>
            </a:pPr>
            <a:r>
              <a:rPr lang="en-US" sz="1900" dirty="0" smtClean="0"/>
              <a:t>Questions remain about how to apply the dollar limits and associated upward adjustments</a:t>
            </a:r>
          </a:p>
          <a:p>
            <a:pPr marL="457200" lvl="1" indent="0">
              <a:buNone/>
            </a:pPr>
            <a:endParaRPr lang="en-US" sz="1800" dirty="0" smtClean="0"/>
          </a:p>
          <a:p>
            <a:pPr lvl="1"/>
            <a:endParaRPr lang="en-US" sz="1800" dirty="0" smtClean="0"/>
          </a:p>
          <a:p>
            <a:pPr lvl="2">
              <a:spcBef>
                <a:spcPts val="1400"/>
              </a:spcBef>
            </a:pPr>
            <a:endParaRPr lang="en-US" sz="1700" dirty="0" smtClean="0"/>
          </a:p>
          <a:p>
            <a:pPr lvl="3">
              <a:spcBef>
                <a:spcPts val="1400"/>
              </a:spcBef>
            </a:pPr>
            <a:endParaRPr lang="en-US" sz="1500" dirty="0"/>
          </a:p>
        </p:txBody>
      </p:sp>
    </p:spTree>
    <p:extLst>
      <p:ext uri="{BB962C8B-B14F-4D97-AF65-F5344CB8AC3E}">
        <p14:creationId xmlns:p14="http://schemas.microsoft.com/office/powerpoint/2010/main" val="1212321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37</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a:t>Applicable Dollar Limits</a:t>
            </a:r>
            <a:endParaRPr lang="en-US" altLang="en-US" dirty="0" smtClean="0"/>
          </a:p>
        </p:txBody>
      </p:sp>
      <p:sp>
        <p:nvSpPr>
          <p:cNvPr id="5124" name="Rectangle 3"/>
          <p:cNvSpPr>
            <a:spLocks noGrp="1" noChangeArrowheads="1"/>
          </p:cNvSpPr>
          <p:nvPr>
            <p:ph type="body" idx="1"/>
          </p:nvPr>
        </p:nvSpPr>
        <p:spPr/>
        <p:txBody>
          <a:bodyPr>
            <a:normAutofit fontScale="77500" lnSpcReduction="20000"/>
          </a:bodyPr>
          <a:lstStyle/>
          <a:p>
            <a:pPr eaLnBrk="1" hangingPunct="1"/>
            <a:r>
              <a:rPr lang="en-US" altLang="en-US" dirty="0" smtClean="0"/>
              <a:t>Limited adjustments permitted</a:t>
            </a:r>
          </a:p>
          <a:p>
            <a:pPr lvl="1"/>
            <a:r>
              <a:rPr lang="en-US" altLang="en-US" dirty="0" smtClean="0"/>
              <a:t>Age</a:t>
            </a:r>
          </a:p>
          <a:p>
            <a:pPr lvl="1"/>
            <a:r>
              <a:rPr lang="en-US" altLang="en-US" dirty="0" smtClean="0"/>
              <a:t>Gender</a:t>
            </a:r>
          </a:p>
          <a:p>
            <a:pPr lvl="1"/>
            <a:r>
              <a:rPr lang="en-US" altLang="en-US" dirty="0" smtClean="0"/>
              <a:t>Qualified retirees</a:t>
            </a:r>
          </a:p>
          <a:p>
            <a:pPr lvl="1"/>
            <a:r>
              <a:rPr lang="en-US" altLang="en-US" dirty="0" smtClean="0"/>
              <a:t>Qualifying plans covering certain high-risk professionals</a:t>
            </a:r>
          </a:p>
          <a:p>
            <a:pPr marL="457200" lvl="1" indent="0">
              <a:buNone/>
            </a:pPr>
            <a:endParaRPr lang="en-US" altLang="en-US" dirty="0" smtClean="0"/>
          </a:p>
          <a:p>
            <a:pPr marL="914400" lvl="2" indent="0">
              <a:buNone/>
            </a:pPr>
            <a:r>
              <a:rPr lang="en-US" altLang="en-US" dirty="0"/>
              <a:t> </a:t>
            </a:r>
            <a:r>
              <a:rPr lang="en-US" altLang="en-US" dirty="0" smtClean="0"/>
              <a:t>  </a:t>
            </a:r>
            <a:r>
              <a:rPr lang="en-US" altLang="en-US" b="1" u="sng" dirty="0" smtClean="0"/>
              <a:t>NO</a:t>
            </a:r>
            <a:r>
              <a:rPr lang="en-US" altLang="en-US" dirty="0" smtClean="0"/>
              <a:t> geographic adjuster</a:t>
            </a:r>
          </a:p>
          <a:p>
            <a:pPr marL="914400" lvl="2" indent="0">
              <a:buNone/>
            </a:pPr>
            <a:r>
              <a:rPr lang="en-US" altLang="en-US" dirty="0" smtClean="0"/>
              <a:t>   </a:t>
            </a:r>
            <a:r>
              <a:rPr lang="en-US" altLang="en-US" b="1" u="sng" dirty="0" smtClean="0"/>
              <a:t>NO</a:t>
            </a:r>
            <a:r>
              <a:rPr lang="en-US" altLang="en-US" dirty="0" smtClean="0"/>
              <a:t> adjuster for claims risk generally</a:t>
            </a:r>
          </a:p>
          <a:p>
            <a:pPr lvl="1"/>
            <a:endParaRPr lang="en-US" altLang="en-US" dirty="0"/>
          </a:p>
          <a:p>
            <a:pPr marL="457200" lvl="1" indent="0" algn="ctr">
              <a:buNone/>
            </a:pPr>
            <a:r>
              <a:rPr lang="en-US" sz="2600" b="1" i="1" dirty="0" smtClean="0">
                <a:solidFill>
                  <a:srgbClr val="FF0000"/>
                </a:solidFill>
              </a:rPr>
              <a:t>"Treasury </a:t>
            </a:r>
            <a:r>
              <a:rPr lang="en-US" sz="2600" b="1" i="1" dirty="0">
                <a:solidFill>
                  <a:srgbClr val="FF0000"/>
                </a:solidFill>
              </a:rPr>
              <a:t>and IRS intend to include rules regarding these adjustments in proposed regulations and invite comments on the application and adjustment of the dollar </a:t>
            </a:r>
            <a:r>
              <a:rPr lang="en-US" sz="2600" b="1" i="1" dirty="0" smtClean="0">
                <a:solidFill>
                  <a:srgbClr val="FF0000"/>
                </a:solidFill>
              </a:rPr>
              <a:t>limits"</a:t>
            </a:r>
            <a:endParaRPr lang="en-US" sz="2600" b="1" i="1" dirty="0">
              <a:solidFill>
                <a:srgbClr val="FF0000"/>
              </a:solidFill>
            </a:endParaRPr>
          </a:p>
          <a:p>
            <a:pPr lvl="1"/>
            <a:endParaRPr lang="en-US" altLang="en-US" dirty="0" smtClean="0"/>
          </a:p>
        </p:txBody>
      </p:sp>
      <p:sp>
        <p:nvSpPr>
          <p:cNvPr id="2" name="Right Arrow 1"/>
          <p:cNvSpPr/>
          <p:nvPr/>
        </p:nvSpPr>
        <p:spPr bwMode="auto">
          <a:xfrm>
            <a:off x="1104900" y="3485496"/>
            <a:ext cx="990600" cy="685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2218599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38</a:t>
            </a:fld>
            <a:endParaRPr lang="en-US" dirty="0"/>
          </a:p>
        </p:txBody>
      </p:sp>
      <p:sp>
        <p:nvSpPr>
          <p:cNvPr id="5123" name="Rectangle 2"/>
          <p:cNvSpPr>
            <a:spLocks noGrp="1" noChangeArrowheads="1"/>
          </p:cNvSpPr>
          <p:nvPr>
            <p:ph type="title"/>
          </p:nvPr>
        </p:nvSpPr>
        <p:spPr>
          <a:xfrm>
            <a:off x="1370012" y="301625"/>
            <a:ext cx="7469187" cy="1143000"/>
          </a:xfrm>
        </p:spPr>
        <p:txBody>
          <a:bodyPr/>
          <a:lstStyle/>
          <a:p>
            <a:r>
              <a:rPr lang="en-US" altLang="en-US" dirty="0" smtClean="0"/>
              <a:t>Applicable Dollar Limits</a:t>
            </a:r>
          </a:p>
        </p:txBody>
      </p:sp>
      <p:sp>
        <p:nvSpPr>
          <p:cNvPr id="5124" name="Rectangle 3"/>
          <p:cNvSpPr>
            <a:spLocks noGrp="1" noChangeArrowheads="1"/>
          </p:cNvSpPr>
          <p:nvPr>
            <p:ph type="body" idx="1"/>
          </p:nvPr>
        </p:nvSpPr>
        <p:spPr>
          <a:xfrm>
            <a:off x="1066800" y="1600200"/>
            <a:ext cx="7696200" cy="5029200"/>
          </a:xfrm>
        </p:spPr>
        <p:txBody>
          <a:bodyPr>
            <a:normAutofit/>
          </a:bodyPr>
          <a:lstStyle/>
          <a:p>
            <a:pPr marL="457200" lvl="1" indent="0">
              <a:buNone/>
            </a:pPr>
            <a:endParaRPr lang="en-US" sz="1800" b="1" dirty="0" smtClean="0"/>
          </a:p>
          <a:p>
            <a:pPr lvl="1"/>
            <a:endParaRPr lang="en-US" sz="1800" dirty="0" smtClean="0"/>
          </a:p>
          <a:p>
            <a:pPr lvl="2">
              <a:spcBef>
                <a:spcPts val="1400"/>
              </a:spcBef>
            </a:pPr>
            <a:endParaRPr lang="en-US" sz="1700" dirty="0" smtClean="0"/>
          </a:p>
          <a:p>
            <a:pPr lvl="3">
              <a:spcBef>
                <a:spcPts val="1400"/>
              </a:spcBef>
            </a:pPr>
            <a:endParaRPr lang="en-US" sz="1500" dirty="0"/>
          </a:p>
        </p:txBody>
      </p:sp>
      <p:sp>
        <p:nvSpPr>
          <p:cNvPr id="5" name="Rectangle 4"/>
          <p:cNvSpPr/>
          <p:nvPr/>
        </p:nvSpPr>
        <p:spPr bwMode="auto">
          <a:xfrm>
            <a:off x="1371600" y="2091548"/>
            <a:ext cx="7239000" cy="1524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524000" y="2302190"/>
            <a:ext cx="6913174" cy="1077218"/>
          </a:xfrm>
          <a:prstGeom prst="rect">
            <a:avLst/>
          </a:prstGeom>
          <a:noFill/>
        </p:spPr>
        <p:txBody>
          <a:bodyPr wrap="square" rtlCol="0">
            <a:spAutoFit/>
          </a:bodyPr>
          <a:lstStyle/>
          <a:p>
            <a:pPr marL="236538" lvl="1">
              <a:spcBef>
                <a:spcPts val="2000"/>
              </a:spcBef>
            </a:pPr>
            <a:r>
              <a:rPr lang="en-US" sz="1600" i="1" dirty="0">
                <a:solidFill>
                  <a:schemeClr val="bg1"/>
                </a:solidFill>
              </a:rPr>
              <a:t>PROPOSED ALLIANCE COMMENT:  </a:t>
            </a:r>
            <a:r>
              <a:rPr lang="en-US" sz="1600" dirty="0" smtClean="0">
                <a:solidFill>
                  <a:schemeClr val="bg1"/>
                </a:solidFill>
              </a:rPr>
              <a:t>Rules are needed to clarify how the dollar limits work in concert.  In this regard, the Alliance recommends that rules clarify that the various dollar adjustments may be “stacked” together.</a:t>
            </a:r>
            <a:endParaRPr lang="en-US" sz="1600" i="1" dirty="0">
              <a:solidFill>
                <a:schemeClr val="bg1"/>
              </a:solidFill>
            </a:endParaRPr>
          </a:p>
        </p:txBody>
      </p:sp>
    </p:spTree>
    <p:extLst>
      <p:ext uri="{BB962C8B-B14F-4D97-AF65-F5344CB8AC3E}">
        <p14:creationId xmlns:p14="http://schemas.microsoft.com/office/powerpoint/2010/main" val="19869222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39</a:t>
            </a:fld>
            <a:endParaRPr lang="en-US" dirty="0"/>
          </a:p>
        </p:txBody>
      </p:sp>
      <p:sp>
        <p:nvSpPr>
          <p:cNvPr id="5123" name="Rectangle 2"/>
          <p:cNvSpPr>
            <a:spLocks noGrp="1" noChangeArrowheads="1"/>
          </p:cNvSpPr>
          <p:nvPr>
            <p:ph type="title"/>
          </p:nvPr>
        </p:nvSpPr>
        <p:spPr/>
        <p:txBody>
          <a:bodyPr/>
          <a:lstStyle/>
          <a:p>
            <a:pPr eaLnBrk="1" hangingPunct="1"/>
            <a:r>
              <a:rPr lang="en-US" altLang="en-US" dirty="0" smtClean="0"/>
              <a:t>What Next?</a:t>
            </a:r>
          </a:p>
        </p:txBody>
      </p:sp>
      <p:sp>
        <p:nvSpPr>
          <p:cNvPr id="5124" name="Rectangle 3"/>
          <p:cNvSpPr>
            <a:spLocks noGrp="1" noChangeArrowheads="1"/>
          </p:cNvSpPr>
          <p:nvPr>
            <p:ph type="body" idx="1"/>
          </p:nvPr>
        </p:nvSpPr>
        <p:spPr/>
        <p:txBody>
          <a:bodyPr>
            <a:normAutofit/>
          </a:bodyPr>
          <a:lstStyle/>
          <a:p>
            <a:pPr eaLnBrk="1" hangingPunct="1">
              <a:spcBef>
                <a:spcPts val="1400"/>
              </a:spcBef>
            </a:pPr>
            <a:r>
              <a:rPr lang="en-US" altLang="en-US" sz="2800" dirty="0" smtClean="0"/>
              <a:t>Alliance planning to submit comment letter by May 15</a:t>
            </a:r>
            <a:r>
              <a:rPr lang="en-US" altLang="en-US" sz="2800" baseline="30000" dirty="0" smtClean="0"/>
              <a:t>th</a:t>
            </a:r>
            <a:endParaRPr lang="en-US" altLang="en-US" sz="2800" dirty="0" smtClean="0"/>
          </a:p>
          <a:p>
            <a:pPr eaLnBrk="1" hangingPunct="1">
              <a:spcBef>
                <a:spcPts val="1400"/>
              </a:spcBef>
            </a:pPr>
            <a:r>
              <a:rPr lang="en-US" altLang="en-US" sz="2800" dirty="0" smtClean="0"/>
              <a:t>Expecting follow-on IRS Notice</a:t>
            </a:r>
          </a:p>
          <a:p>
            <a:pPr eaLnBrk="1" hangingPunct="1">
              <a:spcBef>
                <a:spcPts val="1400"/>
              </a:spcBef>
            </a:pPr>
            <a:r>
              <a:rPr lang="en-US" altLang="en-US" sz="2800" dirty="0" smtClean="0"/>
              <a:t>Proposed and final regulations to follow thereafter</a:t>
            </a:r>
          </a:p>
          <a:p>
            <a:pPr eaLnBrk="1" hangingPunct="1">
              <a:spcBef>
                <a:spcPts val="1400"/>
              </a:spcBef>
            </a:pPr>
            <a:r>
              <a:rPr lang="en-US" altLang="en-US" sz="2800" dirty="0" smtClean="0"/>
              <a:t>Legislative activity beginning in earnest</a:t>
            </a:r>
          </a:p>
          <a:p>
            <a:pPr lvl="1">
              <a:spcBef>
                <a:spcPts val="1400"/>
              </a:spcBef>
            </a:pPr>
            <a:r>
              <a:rPr lang="en-US" altLang="en-US" sz="2000" i="1" dirty="0" smtClean="0"/>
              <a:t>E.g., </a:t>
            </a:r>
            <a:r>
              <a:rPr lang="en-US" sz="2000" dirty="0"/>
              <a:t>H.R.879 - Ax the Tax on Middle Class </a:t>
            </a:r>
            <a:r>
              <a:rPr lang="en-US" sz="2000" dirty="0" smtClean="0"/>
              <a:t>Americans' </a:t>
            </a:r>
            <a:r>
              <a:rPr lang="en-US" sz="2000" dirty="0"/>
              <a:t>Health Plans </a:t>
            </a:r>
            <a:r>
              <a:rPr lang="en-US" sz="2000" dirty="0" smtClean="0"/>
              <a:t>Act (Rep. </a:t>
            </a:r>
            <a:r>
              <a:rPr lang="en-US" sz="2000" dirty="0" err="1" smtClean="0"/>
              <a:t>Guinta</a:t>
            </a:r>
            <a:r>
              <a:rPr lang="en-US" sz="2000" dirty="0" smtClean="0"/>
              <a:t> R-NH-1), Introduced on 2/11/15</a:t>
            </a:r>
            <a:endParaRPr lang="en-US" altLang="en-US" sz="2000" dirty="0" smtClean="0">
              <a:solidFill>
                <a:srgbClr val="FF0000"/>
              </a:solidFill>
            </a:endParaRPr>
          </a:p>
        </p:txBody>
      </p:sp>
    </p:spTree>
    <p:extLst>
      <p:ext uri="{BB962C8B-B14F-4D97-AF65-F5344CB8AC3E}">
        <p14:creationId xmlns:p14="http://schemas.microsoft.com/office/powerpoint/2010/main" val="3807196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4</a:t>
            </a:fld>
            <a:endParaRPr lang="en-US" dirty="0"/>
          </a:p>
        </p:txBody>
      </p:sp>
      <p:sp>
        <p:nvSpPr>
          <p:cNvPr id="4099" name="Rectangle 2"/>
          <p:cNvSpPr>
            <a:spLocks noGrp="1" noChangeArrowheads="1"/>
          </p:cNvSpPr>
          <p:nvPr>
            <p:ph type="title"/>
          </p:nvPr>
        </p:nvSpPr>
        <p:spPr/>
        <p:txBody>
          <a:bodyPr/>
          <a:lstStyle/>
          <a:p>
            <a:pPr eaLnBrk="1" hangingPunct="1"/>
            <a:r>
              <a:rPr lang="en-US" altLang="en-US" dirty="0" smtClean="0"/>
              <a:t>Overview of the Excise Tax</a:t>
            </a:r>
          </a:p>
        </p:txBody>
      </p:sp>
      <p:sp>
        <p:nvSpPr>
          <p:cNvPr id="4100" name="Rectangle 3"/>
          <p:cNvSpPr>
            <a:spLocks noGrp="1" noChangeArrowheads="1"/>
          </p:cNvSpPr>
          <p:nvPr>
            <p:ph type="body" idx="1"/>
          </p:nvPr>
        </p:nvSpPr>
        <p:spPr>
          <a:xfrm>
            <a:off x="1066800" y="1600200"/>
            <a:ext cx="7696200" cy="4419600"/>
          </a:xfrm>
        </p:spPr>
        <p:txBody>
          <a:bodyPr>
            <a:normAutofit fontScale="92500" lnSpcReduction="20000"/>
          </a:bodyPr>
          <a:lstStyle/>
          <a:p>
            <a:pPr eaLnBrk="1" hangingPunct="1">
              <a:spcBef>
                <a:spcPts val="1400"/>
              </a:spcBef>
            </a:pPr>
            <a:r>
              <a:rPr lang="en-US" altLang="en-US" dirty="0" smtClean="0"/>
              <a:t>40% </a:t>
            </a:r>
            <a:r>
              <a:rPr lang="en-US" altLang="en-US" dirty="0"/>
              <a:t>n</a:t>
            </a:r>
            <a:r>
              <a:rPr lang="en-US" altLang="en-US" dirty="0" smtClean="0"/>
              <a:t>ondeductible excise tax</a:t>
            </a:r>
          </a:p>
          <a:p>
            <a:pPr eaLnBrk="1" hangingPunct="1">
              <a:spcBef>
                <a:spcPts val="1400"/>
              </a:spcBef>
            </a:pPr>
            <a:r>
              <a:rPr lang="en-US" altLang="en-US" dirty="0" smtClean="0"/>
              <a:t>Effective beginning with 2018 tax year</a:t>
            </a:r>
          </a:p>
          <a:p>
            <a:pPr eaLnBrk="1" hangingPunct="1">
              <a:spcBef>
                <a:spcPts val="1400"/>
              </a:spcBef>
            </a:pPr>
            <a:r>
              <a:rPr lang="en-US" altLang="en-US" dirty="0" smtClean="0"/>
              <a:t>Applies to employer-sponsored group coverage (with limited exceptions)</a:t>
            </a:r>
          </a:p>
          <a:p>
            <a:pPr eaLnBrk="1" hangingPunct="1">
              <a:spcBef>
                <a:spcPts val="1400"/>
              </a:spcBef>
            </a:pPr>
            <a:r>
              <a:rPr lang="en-US" altLang="en-US" dirty="0" smtClean="0"/>
              <a:t>The tax raises a host of legal and business issues for employers as well as carriers and ASOs</a:t>
            </a:r>
          </a:p>
          <a:p>
            <a:pPr>
              <a:spcBef>
                <a:spcPts val="1400"/>
              </a:spcBef>
            </a:pPr>
            <a:r>
              <a:rPr lang="en-US" altLang="en-US" dirty="0"/>
              <a:t>The IRS and Treasury are just now starting the rulemaking and comment process</a:t>
            </a:r>
          </a:p>
          <a:p>
            <a:pPr eaLnBrk="1" hangingPunct="1">
              <a:spcBef>
                <a:spcPts val="1400"/>
              </a:spcBef>
            </a:pP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5</a:t>
            </a:fld>
            <a:endParaRPr lang="en-US" dirty="0"/>
          </a:p>
        </p:txBody>
      </p:sp>
      <p:sp>
        <p:nvSpPr>
          <p:cNvPr id="4099" name="Rectangle 2"/>
          <p:cNvSpPr>
            <a:spLocks noGrp="1" noChangeArrowheads="1"/>
          </p:cNvSpPr>
          <p:nvPr>
            <p:ph type="title"/>
          </p:nvPr>
        </p:nvSpPr>
        <p:spPr/>
        <p:txBody>
          <a:bodyPr/>
          <a:lstStyle/>
          <a:p>
            <a:pPr eaLnBrk="1" hangingPunct="1"/>
            <a:r>
              <a:rPr lang="en-US" altLang="en-US" dirty="0" smtClean="0"/>
              <a:t>Overview of the Excise Tax</a:t>
            </a:r>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dirty="0" smtClean="0"/>
              <a:t>Applies broadly to employer-sponsored coverage, whether paid for by the employer or employee or on a pre-tax basis</a:t>
            </a:r>
          </a:p>
          <a:p>
            <a:pPr eaLnBrk="1" hangingPunct="1">
              <a:spcBef>
                <a:spcPts val="1400"/>
              </a:spcBef>
            </a:pPr>
            <a:r>
              <a:rPr lang="en-US" altLang="en-US" dirty="0" smtClean="0"/>
              <a:t>Looks to the coverage in which the “employee” is enrolled</a:t>
            </a: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26295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6</a:t>
            </a:fld>
            <a:endParaRPr lang="en-US" dirty="0"/>
          </a:p>
        </p:txBody>
      </p:sp>
      <p:sp>
        <p:nvSpPr>
          <p:cNvPr id="4099" name="Rectangle 2"/>
          <p:cNvSpPr>
            <a:spLocks noGrp="1" noChangeArrowheads="1"/>
          </p:cNvSpPr>
          <p:nvPr>
            <p:ph type="title"/>
          </p:nvPr>
        </p:nvSpPr>
        <p:spPr/>
        <p:txBody>
          <a:bodyPr/>
          <a:lstStyle/>
          <a:p>
            <a:pPr eaLnBrk="1" hangingPunct="1"/>
            <a:r>
              <a:rPr lang="en-US" altLang="en-US" dirty="0" smtClean="0"/>
              <a:t>What Coverage Gets Counted?</a:t>
            </a:r>
          </a:p>
        </p:txBody>
      </p:sp>
      <p:sp>
        <p:nvSpPr>
          <p:cNvPr id="4100" name="Rectangle 3"/>
          <p:cNvSpPr>
            <a:spLocks noGrp="1" noChangeArrowheads="1"/>
          </p:cNvSpPr>
          <p:nvPr>
            <p:ph type="body" idx="1"/>
          </p:nvPr>
        </p:nvSpPr>
        <p:spPr>
          <a:xfrm>
            <a:off x="1066800" y="1600200"/>
            <a:ext cx="7696200" cy="4419600"/>
          </a:xfrm>
        </p:spPr>
        <p:txBody>
          <a:bodyPr>
            <a:normAutofit lnSpcReduction="10000"/>
          </a:bodyPr>
          <a:lstStyle/>
          <a:p>
            <a:pPr eaLnBrk="1" hangingPunct="1">
              <a:spcBef>
                <a:spcPts val="1400"/>
              </a:spcBef>
            </a:pPr>
            <a:r>
              <a:rPr lang="en-US" altLang="en-US" dirty="0"/>
              <a:t> </a:t>
            </a:r>
            <a:r>
              <a:rPr lang="en-US" altLang="en-US" dirty="0" smtClean="0"/>
              <a:t>Treatment of medical savings accounts</a:t>
            </a:r>
          </a:p>
          <a:p>
            <a:pPr lvl="1">
              <a:spcBef>
                <a:spcPts val="1400"/>
              </a:spcBef>
            </a:pPr>
            <a:r>
              <a:rPr lang="en-US" altLang="en-US" b="1" dirty="0" smtClean="0">
                <a:solidFill>
                  <a:schemeClr val="accent1">
                    <a:lumMod val="75000"/>
                  </a:schemeClr>
                </a:solidFill>
              </a:rPr>
              <a:t>HSAs</a:t>
            </a:r>
            <a:r>
              <a:rPr lang="en-US" altLang="en-US" dirty="0" smtClean="0"/>
              <a:t> – Includes employer and employee pre-tax contributions, excludes after-tax employee contributions (even if later deducted on the Form 1040)</a:t>
            </a:r>
          </a:p>
          <a:p>
            <a:pPr lvl="1">
              <a:spcBef>
                <a:spcPts val="1400"/>
              </a:spcBef>
            </a:pPr>
            <a:r>
              <a:rPr lang="en-US" altLang="en-US" b="1" dirty="0">
                <a:solidFill>
                  <a:schemeClr val="accent1">
                    <a:lumMod val="75000"/>
                  </a:schemeClr>
                </a:solidFill>
              </a:rPr>
              <a:t>FSAs</a:t>
            </a:r>
            <a:r>
              <a:rPr lang="en-US" altLang="en-US" dirty="0" smtClean="0"/>
              <a:t> – Includes employer flex credits and employee pre-tax contributions</a:t>
            </a:r>
          </a:p>
          <a:p>
            <a:pPr lvl="1">
              <a:spcBef>
                <a:spcPts val="1400"/>
              </a:spcBef>
            </a:pPr>
            <a:r>
              <a:rPr lang="en-US" altLang="en-US" b="1" dirty="0">
                <a:solidFill>
                  <a:schemeClr val="accent1">
                    <a:lumMod val="75000"/>
                  </a:schemeClr>
                </a:solidFill>
              </a:rPr>
              <a:t>HRAs</a:t>
            </a:r>
            <a:r>
              <a:rPr lang="en-US" altLang="en-US" dirty="0" smtClean="0"/>
              <a:t> – Notice indicates subject to excise tax; some questions remain</a:t>
            </a: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789100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7</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fontScale="85000" lnSpcReduction="20000"/>
          </a:bodyPr>
          <a:lstStyle/>
          <a:p>
            <a:pPr eaLnBrk="1" hangingPunct="1">
              <a:spcBef>
                <a:spcPts val="1400"/>
              </a:spcBef>
            </a:pPr>
            <a:r>
              <a:rPr lang="en-US" altLang="en-US" sz="3400" dirty="0" smtClean="0"/>
              <a:t>Certain coverage excluded:</a:t>
            </a:r>
          </a:p>
          <a:p>
            <a:pPr marL="685800" lvl="1">
              <a:spcBef>
                <a:spcPts val="1400"/>
              </a:spcBef>
              <a:buFont typeface="Arial" panose="020B0604020202020204" pitchFamily="34" charset="0"/>
              <a:buChar char="•"/>
            </a:pPr>
            <a:r>
              <a:rPr lang="en-US" sz="2300" dirty="0"/>
              <a:t>Accident coverage or disability income insurance (or combination thereof) (Code section 9832(c)(1)(A))</a:t>
            </a:r>
          </a:p>
          <a:p>
            <a:pPr marL="685800" lvl="1">
              <a:spcBef>
                <a:spcPts val="1400"/>
              </a:spcBef>
              <a:buFont typeface="Arial" panose="020B0604020202020204" pitchFamily="34" charset="0"/>
              <a:buChar char="•"/>
            </a:pPr>
            <a:r>
              <a:rPr lang="en-US" sz="2300" dirty="0"/>
              <a:t>Supplemental coverage to liability insurance (Code section 9832(c)(1)(B))</a:t>
            </a:r>
          </a:p>
          <a:p>
            <a:pPr marL="685800" lvl="1">
              <a:spcBef>
                <a:spcPts val="1400"/>
              </a:spcBef>
              <a:buFont typeface="Arial" panose="020B0604020202020204" pitchFamily="34" charset="0"/>
              <a:buChar char="•"/>
            </a:pPr>
            <a:r>
              <a:rPr lang="en-US" sz="2300" dirty="0"/>
              <a:t>Liability insurance, including general or automobile (Code section 9832(c)(1)(C))</a:t>
            </a:r>
          </a:p>
          <a:p>
            <a:pPr marL="685800" lvl="1">
              <a:spcBef>
                <a:spcPts val="1400"/>
              </a:spcBef>
              <a:buFont typeface="Arial" panose="020B0604020202020204" pitchFamily="34" charset="0"/>
              <a:buChar char="•"/>
            </a:pPr>
            <a:r>
              <a:rPr lang="en-US" sz="2300" dirty="0"/>
              <a:t>Workers' compensation or similar insurance (Code section 9832(c)(1)(D))</a:t>
            </a:r>
          </a:p>
          <a:p>
            <a:pPr marL="685800" lvl="1">
              <a:spcBef>
                <a:spcPts val="1400"/>
              </a:spcBef>
              <a:buFont typeface="Arial" panose="020B0604020202020204" pitchFamily="34" charset="0"/>
              <a:buChar char="•"/>
            </a:pPr>
            <a:r>
              <a:rPr lang="en-US" sz="2300" dirty="0"/>
              <a:t>Automobile medical payment insurance (Code section 9832(c)(1)(E))</a:t>
            </a:r>
          </a:p>
          <a:p>
            <a:pPr marL="685800" lvl="1">
              <a:spcBef>
                <a:spcPts val="1400"/>
              </a:spcBef>
              <a:buFont typeface="Arial" panose="020B0604020202020204" pitchFamily="34" charset="0"/>
              <a:buChar char="•"/>
            </a:pPr>
            <a:r>
              <a:rPr lang="en-US" sz="2300" dirty="0"/>
              <a:t>Credit-only insurance (Code section 9832(c)(1)(F))</a:t>
            </a:r>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67738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E89F9-C411-4172-A667-AB7422DCC969}" type="slidenum">
              <a:rPr lang="en-US"/>
              <a:pPr>
                <a:defRPr/>
              </a:pPr>
              <a:t>8</a:t>
            </a:fld>
            <a:endParaRPr lang="en-US" dirty="0"/>
          </a:p>
        </p:txBody>
      </p:sp>
      <p:sp>
        <p:nvSpPr>
          <p:cNvPr id="4099"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4100" name="Rectangle 3"/>
          <p:cNvSpPr>
            <a:spLocks noGrp="1" noChangeArrowheads="1"/>
          </p:cNvSpPr>
          <p:nvPr>
            <p:ph type="body" idx="1"/>
          </p:nvPr>
        </p:nvSpPr>
        <p:spPr>
          <a:xfrm>
            <a:off x="1066800" y="1600200"/>
            <a:ext cx="7696200" cy="4419600"/>
          </a:xfrm>
        </p:spPr>
        <p:txBody>
          <a:bodyPr>
            <a:normAutofit/>
          </a:bodyPr>
          <a:lstStyle/>
          <a:p>
            <a:pPr eaLnBrk="1" hangingPunct="1">
              <a:spcBef>
                <a:spcPts val="1400"/>
              </a:spcBef>
            </a:pPr>
            <a:r>
              <a:rPr lang="en-US" altLang="en-US" sz="2400" dirty="0" smtClean="0"/>
              <a:t>Certain coverage excluded: (Cont’d)</a:t>
            </a:r>
          </a:p>
          <a:p>
            <a:pPr marL="685800" lvl="1">
              <a:spcBef>
                <a:spcPts val="1400"/>
              </a:spcBef>
              <a:buFont typeface="Arial" panose="020B0604020202020204" pitchFamily="34" charset="0"/>
              <a:buChar char="•"/>
            </a:pPr>
            <a:r>
              <a:rPr lang="en-US" sz="2000" dirty="0"/>
              <a:t>Coverage, whether through insurance or otherwise, for long-term care</a:t>
            </a:r>
          </a:p>
          <a:p>
            <a:pPr marL="685800" lvl="1">
              <a:spcBef>
                <a:spcPts val="1400"/>
              </a:spcBef>
              <a:buFont typeface="Arial" panose="020B0604020202020204" pitchFamily="34" charset="0"/>
              <a:buChar char="•"/>
            </a:pPr>
            <a:r>
              <a:rPr lang="en-US" sz="2000" dirty="0" smtClean="0"/>
              <a:t>HIPAA-excepted </a:t>
            </a:r>
            <a:r>
              <a:rPr lang="en-US" sz="2000" dirty="0"/>
              <a:t>specified disease coverage </a:t>
            </a:r>
            <a:r>
              <a:rPr lang="en-US" sz="2000" u="sng" dirty="0"/>
              <a:t>if paid with after-tax dollars</a:t>
            </a:r>
            <a:r>
              <a:rPr lang="en-US" sz="2000" dirty="0"/>
              <a:t> (Code section 9832(c)(3))</a:t>
            </a:r>
          </a:p>
          <a:p>
            <a:pPr marL="685800" lvl="1">
              <a:spcBef>
                <a:spcPts val="1400"/>
              </a:spcBef>
              <a:buFont typeface="Arial" panose="020B0604020202020204" pitchFamily="34" charset="0"/>
              <a:buChar char="•"/>
            </a:pPr>
            <a:r>
              <a:rPr lang="en-US" sz="2000" dirty="0"/>
              <a:t>HIPAA-excepted hospital or fixed indemnity coverage </a:t>
            </a:r>
            <a:r>
              <a:rPr lang="en-US" sz="2000" u="sng" dirty="0"/>
              <a:t>if paid for with after-tax dollars</a:t>
            </a:r>
            <a:r>
              <a:rPr lang="en-US" sz="2000" dirty="0"/>
              <a:t> (Code section 9832(c)(3</a:t>
            </a:r>
            <a:r>
              <a:rPr lang="en-US" sz="2000" dirty="0" smtClean="0"/>
              <a:t>))</a:t>
            </a:r>
            <a:endParaRPr lang="en-US" sz="3600" dirty="0" smtClean="0"/>
          </a:p>
          <a:p>
            <a:pPr eaLnBrk="1" hangingPunct="1">
              <a:spcBef>
                <a:spcPts val="1400"/>
              </a:spcBef>
            </a:pPr>
            <a:endParaRPr lang="en-US" altLang="en-US" dirty="0" smtClean="0"/>
          </a:p>
          <a:p>
            <a:pPr lvl="1">
              <a:spcBef>
                <a:spcPts val="1400"/>
              </a:spcBef>
            </a:pPr>
            <a:endParaRPr lang="en-US" altLang="en-US" dirty="0"/>
          </a:p>
          <a:p>
            <a:pPr eaLnBrk="1" hangingPunct="1">
              <a:spcBef>
                <a:spcPts val="1400"/>
              </a:spcBef>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97917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002D6AD-FC5A-490A-86E8-CF003B3C4400}" type="slidenum">
              <a:rPr lang="en-US"/>
              <a:pPr>
                <a:defRPr/>
              </a:pPr>
              <a:t>9</a:t>
            </a:fld>
            <a:endParaRPr lang="en-US" dirty="0"/>
          </a:p>
        </p:txBody>
      </p:sp>
      <p:sp>
        <p:nvSpPr>
          <p:cNvPr id="5123" name="Rectangle 2"/>
          <p:cNvSpPr>
            <a:spLocks noGrp="1" noChangeArrowheads="1"/>
          </p:cNvSpPr>
          <p:nvPr>
            <p:ph type="title"/>
          </p:nvPr>
        </p:nvSpPr>
        <p:spPr/>
        <p:txBody>
          <a:bodyPr/>
          <a:lstStyle/>
          <a:p>
            <a:r>
              <a:rPr lang="en-US" altLang="en-US" dirty="0"/>
              <a:t>What Coverage Gets Counted?</a:t>
            </a:r>
            <a:endParaRPr lang="en-US" altLang="en-US" dirty="0" smtClean="0"/>
          </a:p>
        </p:txBody>
      </p:sp>
      <p:sp>
        <p:nvSpPr>
          <p:cNvPr id="5124" name="Rectangle 3"/>
          <p:cNvSpPr>
            <a:spLocks noGrp="1" noChangeArrowheads="1"/>
          </p:cNvSpPr>
          <p:nvPr>
            <p:ph type="body" idx="1"/>
          </p:nvPr>
        </p:nvSpPr>
        <p:spPr>
          <a:xfrm>
            <a:off x="1066800" y="1600199"/>
            <a:ext cx="7848600" cy="3058519"/>
          </a:xfrm>
        </p:spPr>
        <p:txBody>
          <a:bodyPr>
            <a:normAutofit fontScale="92500" lnSpcReduction="10000"/>
          </a:bodyPr>
          <a:lstStyle/>
          <a:p>
            <a:pPr>
              <a:spcBef>
                <a:spcPts val="1400"/>
              </a:spcBef>
            </a:pPr>
            <a:r>
              <a:rPr lang="en-US" altLang="en-US" sz="2400" dirty="0"/>
              <a:t>Treatment of self-funded dental or vision coverage</a:t>
            </a:r>
          </a:p>
          <a:p>
            <a:pPr marL="685800" lvl="1">
              <a:spcBef>
                <a:spcPts val="1400"/>
              </a:spcBef>
              <a:buFont typeface="Arial" panose="020B0604020202020204" pitchFamily="34" charset="0"/>
              <a:buChar char="•"/>
            </a:pPr>
            <a:r>
              <a:rPr lang="en-US" sz="2000" dirty="0"/>
              <a:t>Statute expressly excludes coverage "</a:t>
            </a:r>
            <a:r>
              <a:rPr lang="en-US" sz="2000" b="1" u="sng" dirty="0"/>
              <a:t>under a separate policy, certificate, or contract of insurance</a:t>
            </a:r>
            <a:r>
              <a:rPr lang="en-US" sz="2000" dirty="0"/>
              <a:t>" which provides benefits substantially all of which are for the treatment of the mouth or eye</a:t>
            </a:r>
          </a:p>
          <a:p>
            <a:pPr lvl="1">
              <a:spcBef>
                <a:spcPts val="1400"/>
              </a:spcBef>
            </a:pPr>
            <a:r>
              <a:rPr lang="en-US" altLang="en-US" sz="1900" dirty="0" smtClean="0"/>
              <a:t>BUT, Notice goes on to state that "[a]s previously noted, generally whether coverage is insured or self-insured is not relevant" for purposes of the tax</a:t>
            </a:r>
          </a:p>
          <a:p>
            <a:pPr lvl="1">
              <a:spcBef>
                <a:spcPts val="1400"/>
              </a:spcBef>
            </a:pPr>
            <a:r>
              <a:rPr lang="en-US" altLang="en-US" sz="1900" dirty="0" smtClean="0"/>
              <a:t>THEREFORE....</a:t>
            </a:r>
          </a:p>
          <a:p>
            <a:pPr lvl="1"/>
            <a:endParaRPr lang="en-US" alt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456" y="4708634"/>
            <a:ext cx="706755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1815677" y="4658719"/>
            <a:ext cx="7162801" cy="1447801"/>
          </a:xfrm>
          <a:prstGeom prst="rect">
            <a:avLst/>
          </a:prstGeom>
          <a:no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099073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clipse 14">
      <a:dk1>
        <a:srgbClr val="000000"/>
      </a:dk1>
      <a:lt1>
        <a:srgbClr val="FFFFFF"/>
      </a:lt1>
      <a:dk2>
        <a:srgbClr val="004C73"/>
      </a:dk2>
      <a:lt2>
        <a:srgbClr val="5F5F5F"/>
      </a:lt2>
      <a:accent1>
        <a:srgbClr val="004C73"/>
      </a:accent1>
      <a:accent2>
        <a:srgbClr val="ABD6D5"/>
      </a:accent2>
      <a:accent3>
        <a:srgbClr val="FFFFFF"/>
      </a:accent3>
      <a:accent4>
        <a:srgbClr val="000000"/>
      </a:accent4>
      <a:accent5>
        <a:srgbClr val="AAB2BC"/>
      </a:accent5>
      <a:accent6>
        <a:srgbClr val="9BC2C1"/>
      </a:accent6>
      <a:hlink>
        <a:srgbClr val="004C73"/>
      </a:hlink>
      <a:folHlink>
        <a:srgbClr val="B2B2B2"/>
      </a:folHlink>
    </a:clrScheme>
    <a:fontScheme name="Eclips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000000"/>
        </a:dk1>
        <a:lt1>
          <a:srgbClr val="FFFFFF"/>
        </a:lt1>
        <a:dk2>
          <a:srgbClr val="004C73"/>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12">
        <a:dk1>
          <a:srgbClr val="000000"/>
        </a:dk1>
        <a:lt1>
          <a:srgbClr val="FFFFFF"/>
        </a:lt1>
        <a:dk2>
          <a:srgbClr val="004C73"/>
        </a:dk2>
        <a:lt2>
          <a:srgbClr val="5F5F5F"/>
        </a:lt2>
        <a:accent1>
          <a:srgbClr val="004C73"/>
        </a:accent1>
        <a:accent2>
          <a:srgbClr val="99CCCC"/>
        </a:accent2>
        <a:accent3>
          <a:srgbClr val="FFFFFF"/>
        </a:accent3>
        <a:accent4>
          <a:srgbClr val="000000"/>
        </a:accent4>
        <a:accent5>
          <a:srgbClr val="AAB2BC"/>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13">
        <a:dk1>
          <a:srgbClr val="000000"/>
        </a:dk1>
        <a:lt1>
          <a:srgbClr val="FFFFFF"/>
        </a:lt1>
        <a:dk2>
          <a:srgbClr val="004C73"/>
        </a:dk2>
        <a:lt2>
          <a:srgbClr val="5F5F5F"/>
        </a:lt2>
        <a:accent1>
          <a:srgbClr val="004C73"/>
        </a:accent1>
        <a:accent2>
          <a:srgbClr val="99CCCC"/>
        </a:accent2>
        <a:accent3>
          <a:srgbClr val="FFFFFF"/>
        </a:accent3>
        <a:accent4>
          <a:srgbClr val="000000"/>
        </a:accent4>
        <a:accent5>
          <a:srgbClr val="AAB2BC"/>
        </a:accent5>
        <a:accent6>
          <a:srgbClr val="8AB9B9"/>
        </a:accent6>
        <a:hlink>
          <a:srgbClr val="004C73"/>
        </a:hlink>
        <a:folHlink>
          <a:srgbClr val="B2B2B2"/>
        </a:folHlink>
      </a:clrScheme>
      <a:clrMap bg1="lt1" tx1="dk1" bg2="lt2" tx2="dk2" accent1="accent1" accent2="accent2" accent3="accent3" accent4="accent4" accent5="accent5" accent6="accent6" hlink="hlink" folHlink="folHlink"/>
    </a:extraClrScheme>
    <a:extraClrScheme>
      <a:clrScheme name="Eclipse 14">
        <a:dk1>
          <a:srgbClr val="000000"/>
        </a:dk1>
        <a:lt1>
          <a:srgbClr val="FFFFFF"/>
        </a:lt1>
        <a:dk2>
          <a:srgbClr val="004C73"/>
        </a:dk2>
        <a:lt2>
          <a:srgbClr val="5F5F5F"/>
        </a:lt2>
        <a:accent1>
          <a:srgbClr val="004C73"/>
        </a:accent1>
        <a:accent2>
          <a:srgbClr val="ABD6D5"/>
        </a:accent2>
        <a:accent3>
          <a:srgbClr val="FFFFFF"/>
        </a:accent3>
        <a:accent4>
          <a:srgbClr val="000000"/>
        </a:accent4>
        <a:accent5>
          <a:srgbClr val="AAB2BC"/>
        </a:accent5>
        <a:accent6>
          <a:srgbClr val="9BC2C1"/>
        </a:accent6>
        <a:hlink>
          <a:srgbClr val="004C7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1792</TotalTime>
  <Words>2360</Words>
  <Application>Microsoft Office PowerPoint</Application>
  <PresentationFormat>On-screen Show (4:3)</PresentationFormat>
  <Paragraphs>262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Blank</vt:lpstr>
      <vt:lpstr>The Alliance  IRS Notice 2015-16</vt:lpstr>
      <vt:lpstr>Today’s Discussion</vt:lpstr>
      <vt:lpstr>Current State of Rulemaking</vt:lpstr>
      <vt:lpstr>Overview of the Excise Tax</vt:lpstr>
      <vt:lpstr>Overview of the Excise Tax</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What Coverage Gets Counted?</vt:lpstr>
      <vt:lpstr>How to Value Coverage</vt:lpstr>
      <vt:lpstr>How to Value Coverage</vt:lpstr>
      <vt:lpstr>Potential Approaches for Determining Cost of Coverage</vt:lpstr>
      <vt:lpstr>How to Value Coverage</vt:lpstr>
      <vt:lpstr>How to Value Coverage</vt:lpstr>
      <vt:lpstr>Excise Tax Liability</vt:lpstr>
      <vt:lpstr>Excise Tax Liability</vt:lpstr>
      <vt:lpstr>How to Value Self-Funded Coverage?</vt:lpstr>
      <vt:lpstr>How to Value Self-Funded Coverage?</vt:lpstr>
      <vt:lpstr>Potential Approaches for Determining Cost of Coverage</vt:lpstr>
      <vt:lpstr>Potential Approaches for Determining Cost of Coverage</vt:lpstr>
      <vt:lpstr>Applicable Dollar Limits</vt:lpstr>
      <vt:lpstr>Applicable Dollar Limits</vt:lpstr>
      <vt:lpstr>Applicable Dollar Limits</vt:lpstr>
      <vt:lpstr>What Next?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Perretta, Seth (sperretta@groom.com)</dc:creator>
  <cp:lastModifiedBy>%username%</cp:lastModifiedBy>
  <cp:revision>150</cp:revision>
  <cp:lastPrinted>2015-04-07T15:05:30Z</cp:lastPrinted>
  <dcterms:created xsi:type="dcterms:W3CDTF">2015-03-17T09:30:01Z</dcterms:created>
  <dcterms:modified xsi:type="dcterms:W3CDTF">2015-04-21T21:12:06Z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1521960760</vt:i4>
  </property>
  <property fmtid="{D5CDD505-2E9C-101B-9397-08002B2CF9AE}" pid="3" name="_NewReviewCycle">
    <vt:lpwstr/>
  </property>
  <property fmtid="{D5CDD505-2E9C-101B-9397-08002B2CF9AE}" pid="4" name="_EmailSubject">
    <vt:lpwstr>Excise Tax Webinar for The Alliance - DRAFT DECK</vt:lpwstr>
  </property>
  <property fmtid="{D5CDD505-2E9C-101B-9397-08002B2CF9AE}" pid="5" name="_AuthorEmail">
    <vt:lpwstr>SPerretta@groom.com</vt:lpwstr>
  </property>
  <property fmtid="{D5CDD505-2E9C-101B-9397-08002B2CF9AE}" pid="6" name="_AuthorEmailDisplayName">
    <vt:lpwstr>Perretta, Seth (sperretta@groom.com)</vt:lpwstr>
  </property>
  <property fmtid="{D5CDD505-2E9C-101B-9397-08002B2CF9AE}" pid="7" name="_PreviousAdHocReviewCycleID">
    <vt:i4>-1777632781</vt:i4>
  </property>
</Properties>
</file>